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48"/>
  </p:notesMasterIdLst>
  <p:sldIdLst>
    <p:sldId id="256" r:id="rId3"/>
    <p:sldId id="258" r:id="rId4"/>
    <p:sldId id="259" r:id="rId5"/>
    <p:sldId id="262" r:id="rId6"/>
    <p:sldId id="260" r:id="rId7"/>
    <p:sldId id="261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63" r:id="rId33"/>
    <p:sldId id="264" r:id="rId34"/>
    <p:sldId id="292" r:id="rId35"/>
    <p:sldId id="293" r:id="rId36"/>
    <p:sldId id="295" r:id="rId37"/>
    <p:sldId id="296" r:id="rId38"/>
    <p:sldId id="297" r:id="rId39"/>
    <p:sldId id="298" r:id="rId40"/>
    <p:sldId id="300" r:id="rId41"/>
    <p:sldId id="301" r:id="rId42"/>
    <p:sldId id="302" r:id="rId43"/>
    <p:sldId id="303" r:id="rId44"/>
    <p:sldId id="304" r:id="rId45"/>
    <p:sldId id="299" r:id="rId46"/>
    <p:sldId id="257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0CA70-7609-4B15-9580-695C5B3250A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256B8-A86D-4B00-B0CF-B2722A9511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213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6121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122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3E8-D85F-5D49-95D2-E1D96ABFE2B9}" type="slidenum">
              <a:rPr lang="en-GB" smtClean="0"/>
              <a:pPr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395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E595F-61FE-4AEF-AD72-92D30F18F5C1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ru-RU" dirty="0" smtClean="0"/>
              <a:t>Пример скрытой уязвимости: сам </a:t>
            </a:r>
            <a:r>
              <a:rPr lang="en-US" dirty="0" err="1" smtClean="0"/>
              <a:t>ComboBox</a:t>
            </a:r>
            <a:r>
              <a:rPr lang="ru-RU" baseline="0" dirty="0" smtClean="0"/>
              <a:t> проверяет и не позволяет подставлять произвольные значения, но часть берется из системного </a:t>
            </a:r>
            <a:r>
              <a:rPr lang="ru-RU" baseline="0" dirty="0" err="1" smtClean="0"/>
              <a:t>рееста</a:t>
            </a:r>
            <a:r>
              <a:rPr lang="ru-RU" baseline="0" dirty="0" smtClean="0"/>
              <a:t>, к которым пользователь может иметь специальный доступ. </a:t>
            </a:r>
          </a:p>
          <a:p>
            <a:pPr marL="228600" indent="-228600">
              <a:buAutoNum type="arabicPeriod"/>
            </a:pPr>
            <a:r>
              <a:rPr lang="ru-RU" dirty="0" smtClean="0"/>
              <a:t>Выполняется</a:t>
            </a:r>
            <a:r>
              <a:rPr lang="ru-RU" baseline="0" dirty="0" smtClean="0"/>
              <a:t> </a:t>
            </a:r>
            <a:r>
              <a:rPr lang="en-US" baseline="0" dirty="0" smtClean="0"/>
              <a:t>get-</a:t>
            </a:r>
            <a:r>
              <a:rPr lang="ru-RU" baseline="0" dirty="0" smtClean="0"/>
              <a:t>з</a:t>
            </a:r>
            <a:r>
              <a:rPr lang="ru-RU" dirty="0" smtClean="0"/>
              <a:t>апрос через </a:t>
            </a:r>
            <a:r>
              <a:rPr lang="en-US" dirty="0" smtClean="0"/>
              <a:t>URL</a:t>
            </a:r>
            <a:r>
              <a:rPr lang="ru-RU" dirty="0" smtClean="0"/>
              <a:t>, но отсутствует экранирование специальных символов в </a:t>
            </a:r>
            <a:r>
              <a:rPr lang="en-US" dirty="0" smtClean="0"/>
              <a:t>get-</a:t>
            </a:r>
            <a:r>
              <a:rPr lang="ru-RU" dirty="0" smtClean="0"/>
              <a:t>запросах.</a:t>
            </a:r>
            <a:r>
              <a:rPr lang="ru-RU" baseline="0" dirty="0" smtClean="0"/>
              <a:t> (код не используется, но всякое бывает).</a:t>
            </a:r>
            <a:endParaRPr lang="ru-RU" dirty="0" smtClean="0"/>
          </a:p>
          <a:p>
            <a:r>
              <a:rPr lang="ru-RU" dirty="0" smtClean="0"/>
              <a:t>3.  </a:t>
            </a:r>
            <a:r>
              <a:rPr lang="en-US" dirty="0" err="1" smtClean="0"/>
              <a:t>Winexec</a:t>
            </a:r>
            <a:r>
              <a:rPr lang="ru-RU" dirty="0" smtClean="0"/>
              <a:t>…  нужны кавычки в имени вызываемой программы (архивация)… В других местах добавляется пользовательский</a:t>
            </a:r>
            <a:r>
              <a:rPr lang="ru-RU" baseline="0" dirty="0" smtClean="0"/>
              <a:t> ввод (производный), тоже нужны кавычки и проверка!  </a:t>
            </a:r>
            <a:endParaRPr lang="ru-RU" dirty="0" smtClean="0"/>
          </a:p>
          <a:p>
            <a:r>
              <a:rPr lang="ru-RU" dirty="0" smtClean="0"/>
              <a:t>4.</a:t>
            </a:r>
            <a:r>
              <a:rPr lang="ru-RU" baseline="0" dirty="0" smtClean="0"/>
              <a:t> </a:t>
            </a:r>
            <a:r>
              <a:rPr lang="ru-RU" dirty="0" smtClean="0"/>
              <a:t>Значение по умолчанию 0. НО 0 может не быть допустимым значением из области значений поля. Потенциально может привести к аварийному</a:t>
            </a:r>
            <a:r>
              <a:rPr lang="ru-RU" baseline="0" dirty="0" smtClean="0"/>
              <a:t> завершению программы. </a:t>
            </a:r>
            <a:r>
              <a:rPr lang="ru-RU" dirty="0" smtClean="0"/>
              <a:t>Рекомендуется</a:t>
            </a:r>
            <a:r>
              <a:rPr lang="ru-RU" baseline="0" dirty="0" smtClean="0"/>
              <a:t> всегда давать </a:t>
            </a:r>
            <a:r>
              <a:rPr lang="ru-RU" dirty="0" smtClean="0"/>
              <a:t> начальные</a:t>
            </a:r>
            <a:r>
              <a:rPr lang="ru-RU" baseline="0" dirty="0" smtClean="0"/>
              <a:t> значения.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C9DA92-2E67-4BD9-9F6B-66DEDF1B4826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ru-RU" dirty="0" smtClean="0"/>
              <a:t>Пример скрытой уязвимости: сам </a:t>
            </a:r>
            <a:r>
              <a:rPr lang="en-US" dirty="0" err="1" smtClean="0"/>
              <a:t>ComboBox</a:t>
            </a:r>
            <a:r>
              <a:rPr lang="ru-RU" baseline="0" dirty="0" smtClean="0"/>
              <a:t> проверяет и не позволяет подставлять произвольные значения, но часть берется из системного </a:t>
            </a:r>
            <a:r>
              <a:rPr lang="ru-RU" baseline="0" dirty="0" err="1" smtClean="0"/>
              <a:t>рееста</a:t>
            </a:r>
            <a:r>
              <a:rPr lang="ru-RU" baseline="0" dirty="0" smtClean="0"/>
              <a:t>, к которым пользователь может иметь специальный доступ. </a:t>
            </a:r>
          </a:p>
          <a:p>
            <a:pPr marL="228600" indent="-228600">
              <a:buAutoNum type="arabicPeriod"/>
            </a:pPr>
            <a:r>
              <a:rPr lang="ru-RU" dirty="0" smtClean="0"/>
              <a:t>Выполняется</a:t>
            </a:r>
            <a:r>
              <a:rPr lang="ru-RU" baseline="0" dirty="0" smtClean="0"/>
              <a:t> </a:t>
            </a:r>
            <a:r>
              <a:rPr lang="en-US" baseline="0" dirty="0" smtClean="0"/>
              <a:t>get-</a:t>
            </a:r>
            <a:r>
              <a:rPr lang="ru-RU" baseline="0" dirty="0" smtClean="0"/>
              <a:t>з</a:t>
            </a:r>
            <a:r>
              <a:rPr lang="ru-RU" dirty="0" smtClean="0"/>
              <a:t>апрос через </a:t>
            </a:r>
            <a:r>
              <a:rPr lang="en-US" dirty="0" smtClean="0"/>
              <a:t>URL</a:t>
            </a:r>
            <a:r>
              <a:rPr lang="ru-RU" dirty="0" smtClean="0"/>
              <a:t>, но отсутствует экранирование специальных символов в </a:t>
            </a:r>
            <a:r>
              <a:rPr lang="en-US" dirty="0" smtClean="0"/>
              <a:t>get-</a:t>
            </a:r>
            <a:r>
              <a:rPr lang="ru-RU" dirty="0" smtClean="0"/>
              <a:t>запросах.</a:t>
            </a:r>
            <a:r>
              <a:rPr lang="ru-RU" baseline="0" dirty="0" smtClean="0"/>
              <a:t> (код не используется, но всякое бывает).</a:t>
            </a:r>
            <a:endParaRPr lang="ru-RU" dirty="0" smtClean="0"/>
          </a:p>
          <a:p>
            <a:r>
              <a:rPr lang="ru-RU" dirty="0" smtClean="0"/>
              <a:t>3.  </a:t>
            </a:r>
            <a:r>
              <a:rPr lang="en-US" dirty="0" err="1" smtClean="0"/>
              <a:t>Winexec</a:t>
            </a:r>
            <a:r>
              <a:rPr lang="ru-RU" dirty="0" smtClean="0"/>
              <a:t>…  нужны кавычки в имени вызываемой программы (архивация)… В других местах добавляется пользовательский</a:t>
            </a:r>
            <a:r>
              <a:rPr lang="ru-RU" baseline="0" dirty="0" smtClean="0"/>
              <a:t> ввод (производный), тоже нужны кавычки и проверка!  </a:t>
            </a:r>
            <a:endParaRPr lang="ru-RU" dirty="0" smtClean="0"/>
          </a:p>
          <a:p>
            <a:r>
              <a:rPr lang="ru-RU" dirty="0" smtClean="0"/>
              <a:t>4.</a:t>
            </a:r>
            <a:r>
              <a:rPr lang="ru-RU" baseline="0" dirty="0" smtClean="0"/>
              <a:t> </a:t>
            </a:r>
            <a:r>
              <a:rPr lang="ru-RU" dirty="0" smtClean="0"/>
              <a:t>Значение по умолчанию 0. НО 0 может не быть допустимым значением из области значений поля. Потенциально может привести к аварийному</a:t>
            </a:r>
            <a:r>
              <a:rPr lang="ru-RU" baseline="0" dirty="0" smtClean="0"/>
              <a:t> завершению программы. </a:t>
            </a:r>
            <a:r>
              <a:rPr lang="ru-RU" dirty="0" smtClean="0"/>
              <a:t>Рекомендуется</a:t>
            </a:r>
            <a:r>
              <a:rPr lang="ru-RU" baseline="0" dirty="0" smtClean="0"/>
              <a:t> всегда давать </a:t>
            </a:r>
            <a:r>
              <a:rPr lang="ru-RU" dirty="0" smtClean="0"/>
              <a:t> начальные</a:t>
            </a:r>
            <a:r>
              <a:rPr lang="ru-RU" baseline="0" dirty="0" smtClean="0"/>
              <a:t> значения.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C9DA92-2E67-4BD9-9F6B-66DEDF1B4826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Код не используется</a:t>
            </a:r>
            <a:endParaRPr lang="en-US" dirty="0" smtClean="0"/>
          </a:p>
          <a:p>
            <a:endParaRPr lang="en-US" dirty="0" smtClean="0"/>
          </a:p>
          <a:p>
            <a:pPr marL="228600" indent="-228600">
              <a:buAutoNum type="arabicPeriod"/>
            </a:pPr>
            <a:r>
              <a:rPr lang="ru-RU" dirty="0" smtClean="0"/>
              <a:t>Пример скрытой уязвимости: сам </a:t>
            </a:r>
            <a:r>
              <a:rPr lang="en-US" dirty="0" err="1" smtClean="0"/>
              <a:t>ComboBox</a:t>
            </a:r>
            <a:r>
              <a:rPr lang="ru-RU" baseline="0" dirty="0" smtClean="0"/>
              <a:t> проверяет и не позволяет подставлять произвольные значения, но часть берется из системного </a:t>
            </a:r>
            <a:r>
              <a:rPr lang="ru-RU" baseline="0" dirty="0" err="1" smtClean="0"/>
              <a:t>рееста</a:t>
            </a:r>
            <a:r>
              <a:rPr lang="ru-RU" baseline="0" dirty="0" smtClean="0"/>
              <a:t>, к которым пользователь может иметь специальный доступ. </a:t>
            </a:r>
          </a:p>
          <a:p>
            <a:pPr marL="228600" indent="-228600">
              <a:buAutoNum type="arabicPeriod"/>
            </a:pPr>
            <a:r>
              <a:rPr lang="ru-RU" dirty="0" smtClean="0"/>
              <a:t>Выполняется</a:t>
            </a:r>
            <a:r>
              <a:rPr lang="ru-RU" baseline="0" dirty="0" smtClean="0"/>
              <a:t> </a:t>
            </a:r>
            <a:r>
              <a:rPr lang="en-US" baseline="0" dirty="0" smtClean="0"/>
              <a:t>get-</a:t>
            </a:r>
            <a:r>
              <a:rPr lang="ru-RU" baseline="0" dirty="0" smtClean="0"/>
              <a:t>з</a:t>
            </a:r>
            <a:r>
              <a:rPr lang="ru-RU" dirty="0" smtClean="0"/>
              <a:t>апрос через </a:t>
            </a:r>
            <a:r>
              <a:rPr lang="en-US" dirty="0" smtClean="0"/>
              <a:t>URL</a:t>
            </a:r>
            <a:r>
              <a:rPr lang="ru-RU" dirty="0" smtClean="0"/>
              <a:t>, но отсутствует экранирование специальных символов в </a:t>
            </a:r>
            <a:r>
              <a:rPr lang="en-US" dirty="0" smtClean="0"/>
              <a:t>get-</a:t>
            </a:r>
            <a:r>
              <a:rPr lang="ru-RU" dirty="0" smtClean="0"/>
              <a:t>запросах.</a:t>
            </a:r>
            <a:r>
              <a:rPr lang="ru-RU" baseline="0" dirty="0" smtClean="0"/>
              <a:t> (код не используется, но всякое бывает).</a:t>
            </a:r>
            <a:endParaRPr lang="ru-RU" dirty="0" smtClean="0"/>
          </a:p>
          <a:p>
            <a:r>
              <a:rPr lang="ru-RU" dirty="0" smtClean="0"/>
              <a:t>3.  </a:t>
            </a:r>
            <a:r>
              <a:rPr lang="en-US" dirty="0" err="1" smtClean="0"/>
              <a:t>Winexec</a:t>
            </a:r>
            <a:r>
              <a:rPr lang="ru-RU" dirty="0" smtClean="0"/>
              <a:t>…  нужны кавычки в имени вызываемой программы (архивация)… В других местах добавляется пользовательский</a:t>
            </a:r>
            <a:r>
              <a:rPr lang="ru-RU" baseline="0" dirty="0" smtClean="0"/>
              <a:t> ввод (производный), тоже нужны кавычки и проверка!  </a:t>
            </a:r>
            <a:endParaRPr lang="ru-RU" dirty="0" smtClean="0"/>
          </a:p>
          <a:p>
            <a:r>
              <a:rPr lang="ru-RU" dirty="0" smtClean="0"/>
              <a:t>4.</a:t>
            </a:r>
            <a:r>
              <a:rPr lang="ru-RU" baseline="0" dirty="0" smtClean="0"/>
              <a:t> </a:t>
            </a:r>
            <a:r>
              <a:rPr lang="ru-RU" dirty="0" smtClean="0"/>
              <a:t>Значение по умолчанию 0. НО 0 может не быть допустимым значением из области значений поля. Потенциально может привести к аварийному</a:t>
            </a:r>
            <a:r>
              <a:rPr lang="ru-RU" baseline="0" dirty="0" smtClean="0"/>
              <a:t> завершению программы. </a:t>
            </a:r>
            <a:r>
              <a:rPr lang="ru-RU" dirty="0" smtClean="0"/>
              <a:t>Рекомендуется</a:t>
            </a:r>
            <a:r>
              <a:rPr lang="ru-RU" baseline="0" dirty="0" smtClean="0"/>
              <a:t> всегда давать </a:t>
            </a:r>
            <a:r>
              <a:rPr lang="ru-RU" dirty="0" smtClean="0"/>
              <a:t> начальные</a:t>
            </a:r>
            <a:r>
              <a:rPr lang="ru-RU" baseline="0" dirty="0" smtClean="0"/>
              <a:t> значения.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C9DA92-2E67-4BD9-9F6B-66DEDF1B4826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ru-RU" dirty="0" smtClean="0"/>
              <a:t>Пример скрытой уязвимости: сам </a:t>
            </a:r>
            <a:r>
              <a:rPr lang="en-US" dirty="0" err="1" smtClean="0"/>
              <a:t>ComboBox</a:t>
            </a:r>
            <a:r>
              <a:rPr lang="ru-RU" baseline="0" dirty="0" smtClean="0"/>
              <a:t> проверяет и не позволяет подставлять произвольные значения, но часть берется из системного </a:t>
            </a:r>
            <a:r>
              <a:rPr lang="ru-RU" baseline="0" dirty="0" err="1" smtClean="0"/>
              <a:t>рееста</a:t>
            </a:r>
            <a:r>
              <a:rPr lang="ru-RU" baseline="0" dirty="0" smtClean="0"/>
              <a:t>, к которым пользователь может иметь специальный доступ. </a:t>
            </a:r>
          </a:p>
          <a:p>
            <a:pPr marL="228600" indent="-228600">
              <a:buAutoNum type="arabicPeriod"/>
            </a:pPr>
            <a:r>
              <a:rPr lang="ru-RU" dirty="0" smtClean="0"/>
              <a:t>Выполняется</a:t>
            </a:r>
            <a:r>
              <a:rPr lang="ru-RU" baseline="0" dirty="0" smtClean="0"/>
              <a:t> </a:t>
            </a:r>
            <a:r>
              <a:rPr lang="en-US" baseline="0" dirty="0" smtClean="0"/>
              <a:t>get-</a:t>
            </a:r>
            <a:r>
              <a:rPr lang="ru-RU" baseline="0" dirty="0" smtClean="0"/>
              <a:t>з</a:t>
            </a:r>
            <a:r>
              <a:rPr lang="ru-RU" dirty="0" smtClean="0"/>
              <a:t>апрос через </a:t>
            </a:r>
            <a:r>
              <a:rPr lang="en-US" dirty="0" smtClean="0"/>
              <a:t>URL</a:t>
            </a:r>
            <a:r>
              <a:rPr lang="ru-RU" dirty="0" smtClean="0"/>
              <a:t>, но отсутствует экранирование специальных символов в </a:t>
            </a:r>
            <a:r>
              <a:rPr lang="en-US" dirty="0" smtClean="0"/>
              <a:t>get-</a:t>
            </a:r>
            <a:r>
              <a:rPr lang="ru-RU" dirty="0" smtClean="0"/>
              <a:t>запросах.</a:t>
            </a:r>
            <a:r>
              <a:rPr lang="ru-RU" baseline="0" dirty="0" smtClean="0"/>
              <a:t> (код не используется, но всякое бывает).</a:t>
            </a:r>
            <a:endParaRPr lang="ru-RU" dirty="0" smtClean="0"/>
          </a:p>
          <a:p>
            <a:r>
              <a:rPr lang="ru-RU" dirty="0" smtClean="0"/>
              <a:t>3.  </a:t>
            </a:r>
            <a:r>
              <a:rPr lang="en-US" dirty="0" err="1" smtClean="0"/>
              <a:t>Winexec</a:t>
            </a:r>
            <a:r>
              <a:rPr lang="ru-RU" dirty="0" smtClean="0"/>
              <a:t>…  нужны кавычки в имени вызываемой программы (архивация)… В других местах добавляется пользовательский</a:t>
            </a:r>
            <a:r>
              <a:rPr lang="ru-RU" baseline="0" dirty="0" smtClean="0"/>
              <a:t> ввод (производный), тоже нужны кавычки и проверка!  </a:t>
            </a:r>
            <a:endParaRPr lang="ru-RU" dirty="0" smtClean="0"/>
          </a:p>
          <a:p>
            <a:r>
              <a:rPr lang="ru-RU" dirty="0" smtClean="0"/>
              <a:t>4.</a:t>
            </a:r>
            <a:r>
              <a:rPr lang="ru-RU" baseline="0" dirty="0" smtClean="0"/>
              <a:t> </a:t>
            </a:r>
            <a:r>
              <a:rPr lang="ru-RU" dirty="0" smtClean="0"/>
              <a:t>Значение по умолчанию 0. НО 0 может не быть допустимым значением из области значений поля. Потенциально может привести к аварийному</a:t>
            </a:r>
            <a:r>
              <a:rPr lang="ru-RU" baseline="0" dirty="0" smtClean="0"/>
              <a:t> завершению программы. </a:t>
            </a:r>
            <a:r>
              <a:rPr lang="ru-RU" dirty="0" smtClean="0"/>
              <a:t>Рекомендуется</a:t>
            </a:r>
            <a:r>
              <a:rPr lang="ru-RU" baseline="0" dirty="0" smtClean="0"/>
              <a:t> всегда давать </a:t>
            </a:r>
            <a:r>
              <a:rPr lang="ru-RU" dirty="0" smtClean="0"/>
              <a:t> начальные</a:t>
            </a:r>
            <a:r>
              <a:rPr lang="ru-RU" baseline="0" dirty="0" smtClean="0"/>
              <a:t> значения.</a:t>
            </a:r>
            <a:endParaRPr lang="ru-RU" dirty="0" smtClean="0"/>
          </a:p>
          <a:p>
            <a:endParaRPr lang="en-US" dirty="0" smtClean="0"/>
          </a:p>
          <a:p>
            <a:r>
              <a:rPr lang="en-US" dirty="0" err="1" smtClean="0"/>
              <a:t>OptVal</a:t>
            </a:r>
            <a:r>
              <a:rPr lang="en-US" baseline="0" dirty="0" smtClean="0"/>
              <a:t> – </a:t>
            </a:r>
            <a:r>
              <a:rPr lang="ru-RU" baseline="0" dirty="0" smtClean="0"/>
              <a:t>берет параметр снаружи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C9DA92-2E67-4BD9-9F6B-66DEDF1B4826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ru-RU" dirty="0" smtClean="0"/>
              <a:t>Пример скрытой уязвимости: сам </a:t>
            </a:r>
            <a:r>
              <a:rPr lang="en-US" dirty="0" err="1" smtClean="0"/>
              <a:t>ComboBox</a:t>
            </a:r>
            <a:r>
              <a:rPr lang="ru-RU" baseline="0" dirty="0" smtClean="0"/>
              <a:t> проверяет и не позволяет подставлять произвольные значения, но часть берется из системного </a:t>
            </a:r>
            <a:r>
              <a:rPr lang="ru-RU" baseline="0" dirty="0" err="1" smtClean="0"/>
              <a:t>рееста</a:t>
            </a:r>
            <a:r>
              <a:rPr lang="ru-RU" baseline="0" dirty="0" smtClean="0"/>
              <a:t>, к которым пользователь может иметь специальный доступ. </a:t>
            </a:r>
          </a:p>
          <a:p>
            <a:pPr marL="228600" indent="-228600">
              <a:buAutoNum type="arabicPeriod"/>
            </a:pPr>
            <a:r>
              <a:rPr lang="ru-RU" dirty="0" smtClean="0"/>
              <a:t>Выполняется</a:t>
            </a:r>
            <a:r>
              <a:rPr lang="ru-RU" baseline="0" dirty="0" smtClean="0"/>
              <a:t> </a:t>
            </a:r>
            <a:r>
              <a:rPr lang="en-US" baseline="0" dirty="0" smtClean="0"/>
              <a:t>get-</a:t>
            </a:r>
            <a:r>
              <a:rPr lang="ru-RU" baseline="0" dirty="0" smtClean="0"/>
              <a:t>з</a:t>
            </a:r>
            <a:r>
              <a:rPr lang="ru-RU" dirty="0" smtClean="0"/>
              <a:t>апрос через </a:t>
            </a:r>
            <a:r>
              <a:rPr lang="en-US" dirty="0" smtClean="0"/>
              <a:t>URL</a:t>
            </a:r>
            <a:r>
              <a:rPr lang="ru-RU" dirty="0" smtClean="0"/>
              <a:t>, но отсутствует экранирование специальных символов в </a:t>
            </a:r>
            <a:r>
              <a:rPr lang="en-US" dirty="0" smtClean="0"/>
              <a:t>get-</a:t>
            </a:r>
            <a:r>
              <a:rPr lang="ru-RU" dirty="0" smtClean="0"/>
              <a:t>запросах.</a:t>
            </a:r>
            <a:r>
              <a:rPr lang="ru-RU" baseline="0" dirty="0" smtClean="0"/>
              <a:t> (код не используется, но всякое бывает).</a:t>
            </a:r>
            <a:endParaRPr lang="ru-RU" dirty="0" smtClean="0"/>
          </a:p>
          <a:p>
            <a:r>
              <a:rPr lang="ru-RU" dirty="0" smtClean="0"/>
              <a:t>3.  </a:t>
            </a:r>
            <a:r>
              <a:rPr lang="en-US" dirty="0" err="1" smtClean="0"/>
              <a:t>Winexec</a:t>
            </a:r>
            <a:r>
              <a:rPr lang="ru-RU" dirty="0" smtClean="0"/>
              <a:t>…  нужны кавычки в имени вызываемой программы (архивация)… В других местах добавляется пользовательский</a:t>
            </a:r>
            <a:r>
              <a:rPr lang="ru-RU" baseline="0" dirty="0" smtClean="0"/>
              <a:t> ввод (производный), тоже нужны кавычки и проверка!  </a:t>
            </a:r>
            <a:endParaRPr lang="ru-RU" dirty="0" smtClean="0"/>
          </a:p>
          <a:p>
            <a:r>
              <a:rPr lang="ru-RU" dirty="0" smtClean="0"/>
              <a:t>4.</a:t>
            </a:r>
            <a:r>
              <a:rPr lang="ru-RU" baseline="0" dirty="0" smtClean="0"/>
              <a:t> </a:t>
            </a:r>
            <a:r>
              <a:rPr lang="ru-RU" dirty="0" smtClean="0"/>
              <a:t>Значение по умолчанию 0. НО 0 может не быть допустимым значением из области значений поля. Потенциально может привести к аварийному</a:t>
            </a:r>
            <a:r>
              <a:rPr lang="ru-RU" baseline="0" dirty="0" smtClean="0"/>
              <a:t> завершению программы. </a:t>
            </a:r>
            <a:r>
              <a:rPr lang="ru-RU" dirty="0" smtClean="0"/>
              <a:t>Рекомендуется</a:t>
            </a:r>
            <a:r>
              <a:rPr lang="ru-RU" baseline="0" dirty="0" smtClean="0"/>
              <a:t> всегда давать </a:t>
            </a:r>
            <a:r>
              <a:rPr lang="ru-RU" dirty="0" smtClean="0"/>
              <a:t> начальные</a:t>
            </a:r>
            <a:r>
              <a:rPr lang="ru-RU" baseline="0" dirty="0" smtClean="0"/>
              <a:t> значения.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C9DA92-2E67-4BD9-9F6B-66DEDF1B4826}" type="slidenum">
              <a:rPr lang="ru-RU" smtClean="0"/>
              <a:pPr>
                <a:defRPr/>
              </a:pPr>
              <a:t>43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44F4-7EA2-483D-809F-26DE8D039A50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7DA1-7D48-4D56-9871-3929161CC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10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44F4-7EA2-483D-809F-26DE8D039A50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7DA1-7D48-4D56-9871-3929161CC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67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44F4-7EA2-483D-809F-26DE8D039A50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7DA1-7D48-4D56-9871-3929161CC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728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313419"/>
            <a:ext cx="8117206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584960"/>
            <a:ext cx="8117904" cy="4293024"/>
          </a:xfrm>
        </p:spPr>
        <p:txBody>
          <a:bodyPr wrap="square">
            <a:noAutofit/>
          </a:bodyPr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532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 title with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 bwMode="black">
          <a:xfrm>
            <a:off x="329185" y="313418"/>
            <a:ext cx="8460105" cy="677108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329184" y="1584961"/>
            <a:ext cx="4030662" cy="4293025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4568825" y="1584960"/>
            <a:ext cx="3878264" cy="4296832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5" y="1001854"/>
            <a:ext cx="8460105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8687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ue title slide 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2715760"/>
            <a:ext cx="6858000" cy="1608645"/>
          </a:xfrm>
        </p:spPr>
        <p:txBody>
          <a:bodyPr anchor="b"/>
          <a:lstStyle>
            <a:lvl1pPr>
              <a:lnSpc>
                <a:spcPct val="90000"/>
              </a:lnSpc>
              <a:defRPr sz="4600" spc="-1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4422171"/>
            <a:ext cx="6858000" cy="1219200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 descr="HP_White_RGB_150_L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0" y="487680"/>
            <a:ext cx="1883664" cy="25115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9185" y="6345071"/>
            <a:ext cx="8012545" cy="3048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© Copyright 2013 Hewlett-Packard Development Company, L.P. </a:t>
            </a:r>
            <a:r>
              <a:rPr lang="en-US" sz="700" b="0" i="0" baseline="0" dirty="0" smtClean="0">
                <a:solidFill>
                  <a:schemeClr val="bg1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2276755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lue divider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317771"/>
            <a:ext cx="7222352" cy="267560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000" b="1" i="0" spc="-100" baseline="0">
                <a:solidFill>
                  <a:schemeClr val="bg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pic>
        <p:nvPicPr>
          <p:cNvPr id="7" name="Picture 6" descr="HP_White_RGB_150_S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6047232"/>
            <a:ext cx="365736" cy="4876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9185" y="6345071"/>
            <a:ext cx="8012545" cy="3048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© Copyright 2013 Hewlett-Packard Development Company, L.P. </a:t>
            </a:r>
            <a:r>
              <a:rPr lang="en-US" sz="700" b="0" i="0" baseline="0" dirty="0" smtClean="0">
                <a:solidFill>
                  <a:schemeClr val="bg1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2320338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Whit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_Blue_RGB_150_S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6047232"/>
            <a:ext cx="365760" cy="487680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316993"/>
            <a:ext cx="7222352" cy="267560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ct val="90000"/>
              </a:lnSpc>
              <a:defRPr sz="4000" b="1" i="0" spc="-100">
                <a:solidFill>
                  <a:schemeClr val="tx1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329185" y="6345071"/>
            <a:ext cx="8012545" cy="3048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accent5"/>
                </a:solidFill>
                <a:latin typeface="HP Simplified"/>
                <a:cs typeface="HP Simplified"/>
              </a:rPr>
              <a:t>© Copyright 2013 Hewlett-Packard Development Company, L.P. </a:t>
            </a:r>
            <a:r>
              <a:rPr lang="en-US" sz="700" b="0" i="0" baseline="0" dirty="0" smtClean="0">
                <a:solidFill>
                  <a:schemeClr val="accent5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chemeClr val="accent5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</p:spTree>
    <p:extLst>
      <p:ext uri="{BB962C8B-B14F-4D97-AF65-F5344CB8AC3E}">
        <p14:creationId xmlns:p14="http://schemas.microsoft.com/office/powerpoint/2010/main" val="3574790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ue quote slide with sub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321226"/>
            <a:ext cx="7222352" cy="267560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lang="en-US" sz="4000" b="1" i="0" kern="1200" spc="-100" noProof="0" dirty="0">
                <a:solidFill>
                  <a:schemeClr val="bg1"/>
                </a:solidFill>
                <a:latin typeface="HP Simplified" pitchFamily="34" charset="0"/>
                <a:ea typeface="+mj-ea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</a:t>
            </a:r>
            <a:br>
              <a:rPr lang="en-US" noProof="0" dirty="0" smtClean="0"/>
            </a:br>
            <a:r>
              <a:rPr lang="en-US" noProof="0" dirty="0" smtClean="0"/>
              <a:t>master </a:t>
            </a:r>
            <a:br>
              <a:rPr lang="en-US" noProof="0" dirty="0" smtClean="0"/>
            </a:br>
            <a:r>
              <a:rPr lang="en-US" noProof="0" dirty="0" smtClean="0"/>
              <a:t>title style</a:t>
            </a:r>
            <a:endParaRPr lang="en-US" noProof="0" dirty="0"/>
          </a:p>
        </p:txBody>
      </p:sp>
      <p:pic>
        <p:nvPicPr>
          <p:cNvPr id="7" name="Picture 6" descr="HP_White_RGB_150_S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5214" y="6047232"/>
            <a:ext cx="365736" cy="4876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9185" y="6345071"/>
            <a:ext cx="8012545" cy="3048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© Copyright 2013 Hewlett-Packard Development Company, L.P. </a:t>
            </a:r>
            <a:r>
              <a:rPr lang="en-US" sz="700" b="0" i="0" baseline="0" dirty="0" smtClean="0">
                <a:solidFill>
                  <a:schemeClr val="bg1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chemeClr val="bg1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5269" y="4407148"/>
            <a:ext cx="5148072" cy="8656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rgbClr val="FFFFFF"/>
                </a:solidFill>
                <a:latin typeface="+mn-lt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58848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313419"/>
            <a:ext cx="8117206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25252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313419"/>
            <a:ext cx="8117206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584960"/>
            <a:ext cx="8117904" cy="4293024"/>
          </a:xfrm>
        </p:spPr>
        <p:txBody>
          <a:bodyPr wrap="square">
            <a:noAutofit/>
          </a:bodyPr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214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44F4-7EA2-483D-809F-26DE8D039A50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7DA1-7D48-4D56-9871-3929161CC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143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1001854"/>
            <a:ext cx="8117206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313419"/>
            <a:ext cx="8117206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584962"/>
            <a:ext cx="8119872" cy="4305300"/>
          </a:xfrm>
        </p:spPr>
        <p:txBody>
          <a:bodyPr wrap="square">
            <a:noAutofit/>
          </a:bodyPr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09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bulle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1001854"/>
            <a:ext cx="8117206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313419"/>
            <a:ext cx="8117206" cy="574516"/>
          </a:xfrm>
        </p:spPr>
        <p:txBody>
          <a:bodyPr wrap="square">
            <a:noAutofit/>
          </a:bodyPr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584962"/>
            <a:ext cx="8119872" cy="4305300"/>
          </a:xfrm>
        </p:spPr>
        <p:txBody>
          <a:bodyPr wrap="square">
            <a:noAutofit/>
          </a:bodyPr>
          <a:lstStyle>
            <a:lvl1pPr marL="171450" indent="-171450">
              <a:buFont typeface="HP Simplified" pitchFamily="34" charset="0"/>
              <a:buChar char="•"/>
              <a:defRPr sz="1400" b="0">
                <a:solidFill>
                  <a:schemeClr val="tx1"/>
                </a:solidFill>
              </a:defRPr>
            </a:lvl1pPr>
            <a:lvl2pPr marL="342900" indent="-171450">
              <a:buSzPct val="80000"/>
              <a:buFont typeface="HP Simplified" pitchFamily="34" charset="0"/>
              <a:buChar char="–"/>
              <a:defRPr sz="1400">
                <a:solidFill>
                  <a:srgbClr val="000000"/>
                </a:solidFill>
              </a:defRPr>
            </a:lvl2pPr>
            <a:lvl3pPr marL="512763" indent="-169863">
              <a:defRPr sz="1400">
                <a:solidFill>
                  <a:srgbClr val="000000"/>
                </a:solidFill>
              </a:defRPr>
            </a:lvl3pPr>
            <a:lvl4pPr marL="690563" indent="-180975">
              <a:defRPr sz="1400">
                <a:solidFill>
                  <a:srgbClr val="000000"/>
                </a:solidFill>
              </a:defRPr>
            </a:lvl4pPr>
            <a:lvl5pPr marL="833438" indent="-150813">
              <a:defRPr sz="1400">
                <a:solidFill>
                  <a:srgbClr val="00000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09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 title with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 bwMode="black">
          <a:xfrm>
            <a:off x="329185" y="313418"/>
            <a:ext cx="8460105" cy="430887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329184" y="1584961"/>
            <a:ext cx="4030662" cy="4293025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4568825" y="1584960"/>
            <a:ext cx="3878264" cy="4296832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5" y="1001854"/>
            <a:ext cx="8460105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84705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, sub title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568828" y="1584001"/>
            <a:ext cx="3878263" cy="4296588"/>
          </a:xfrm>
        </p:spPr>
        <p:txBody>
          <a:bodyPr anchor="ctr"/>
          <a:lstStyle>
            <a:lvl1pPr algn="ctr">
              <a:defRPr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4" y="313417"/>
            <a:ext cx="8458200" cy="573024"/>
          </a:xfrm>
        </p:spPr>
        <p:txBody>
          <a:bodyPr/>
          <a:lstStyle>
            <a:lvl1pPr>
              <a:defRPr b="1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29184" y="1584960"/>
            <a:ext cx="4011612" cy="4293024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5" y="1001854"/>
            <a:ext cx="8460105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50519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title, sub title with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black">
          <a:xfrm>
            <a:off x="329185" y="313417"/>
            <a:ext cx="8460105" cy="573024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329184" y="1584960"/>
            <a:ext cx="2523744" cy="4296832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3124486" y="1584961"/>
            <a:ext cx="2523744" cy="4296833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5919788" y="1584960"/>
            <a:ext cx="2527300" cy="4296832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5" y="1001854"/>
            <a:ext cx="8460105" cy="369332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i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7351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5_Blue title slide 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9185" y="6345071"/>
            <a:ext cx="8012545" cy="3048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>
              <a:defRPr/>
            </a:pPr>
            <a:r>
              <a:rPr lang="en-US" sz="700" dirty="0" smtClean="0">
                <a:solidFill>
                  <a:prstClr val="white"/>
                </a:solidFill>
                <a:cs typeface="HP Simplified"/>
              </a:rPr>
              <a:t>© Copyright 2013 Hewlett-Packard Development Company, L.P.  The information contained herein is subject to change without notice.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75" y="628356"/>
            <a:ext cx="3935639" cy="1306632"/>
          </a:xfrm>
          <a:prstGeom prst="rect">
            <a:avLst/>
          </a:prstGeom>
        </p:spPr>
      </p:pic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7289480" y="628356"/>
            <a:ext cx="1615038" cy="1738992"/>
            <a:chOff x="1925638" y="481013"/>
            <a:chExt cx="5164138" cy="4170363"/>
          </a:xfrm>
        </p:grpSpPr>
        <p:sp>
          <p:nvSpPr>
            <p:cNvPr id="5" name="Freeform 6"/>
            <p:cNvSpPr>
              <a:spLocks noEditPoints="1"/>
            </p:cNvSpPr>
            <p:nvPr/>
          </p:nvSpPr>
          <p:spPr bwMode="auto">
            <a:xfrm>
              <a:off x="2989263" y="481013"/>
              <a:ext cx="2863850" cy="2838450"/>
            </a:xfrm>
            <a:custGeom>
              <a:avLst/>
              <a:gdLst>
                <a:gd name="T0" fmla="*/ 297 w 762"/>
                <a:gd name="T1" fmla="*/ 644 h 755"/>
                <a:gd name="T2" fmla="*/ 356 w 762"/>
                <a:gd name="T3" fmla="*/ 587 h 755"/>
                <a:gd name="T4" fmla="*/ 404 w 762"/>
                <a:gd name="T5" fmla="*/ 587 h 755"/>
                <a:gd name="T6" fmla="*/ 499 w 762"/>
                <a:gd name="T7" fmla="*/ 587 h 755"/>
                <a:gd name="T8" fmla="*/ 474 w 762"/>
                <a:gd name="T9" fmla="*/ 685 h 755"/>
                <a:gd name="T10" fmla="*/ 552 w 762"/>
                <a:gd name="T11" fmla="*/ 587 h 755"/>
                <a:gd name="T12" fmla="*/ 474 w 762"/>
                <a:gd name="T13" fmla="*/ 704 h 755"/>
                <a:gd name="T14" fmla="*/ 762 w 762"/>
                <a:gd name="T15" fmla="*/ 408 h 755"/>
                <a:gd name="T16" fmla="*/ 594 w 762"/>
                <a:gd name="T17" fmla="*/ 359 h 755"/>
                <a:gd name="T18" fmla="*/ 638 w 762"/>
                <a:gd name="T19" fmla="*/ 227 h 755"/>
                <a:gd name="T20" fmla="*/ 552 w 762"/>
                <a:gd name="T21" fmla="*/ 180 h 755"/>
                <a:gd name="T22" fmla="*/ 644 w 762"/>
                <a:gd name="T23" fmla="*/ 178 h 755"/>
                <a:gd name="T24" fmla="*/ 380 w 762"/>
                <a:gd name="T25" fmla="*/ 0 h 755"/>
                <a:gd name="T26" fmla="*/ 106 w 762"/>
                <a:gd name="T27" fmla="*/ 227 h 755"/>
                <a:gd name="T28" fmla="*/ 165 w 762"/>
                <a:gd name="T29" fmla="*/ 359 h 755"/>
                <a:gd name="T30" fmla="*/ 0 w 762"/>
                <a:gd name="T31" fmla="*/ 428 h 755"/>
                <a:gd name="T32" fmla="*/ 288 w 762"/>
                <a:gd name="T33" fmla="*/ 685 h 755"/>
                <a:gd name="T34" fmla="*/ 714 w 762"/>
                <a:gd name="T35" fmla="*/ 407 h 755"/>
                <a:gd name="T36" fmla="*/ 571 w 762"/>
                <a:gd name="T37" fmla="*/ 539 h 755"/>
                <a:gd name="T38" fmla="*/ 404 w 762"/>
                <a:gd name="T39" fmla="*/ 67 h 755"/>
                <a:gd name="T40" fmla="*/ 404 w 762"/>
                <a:gd name="T41" fmla="*/ 180 h 755"/>
                <a:gd name="T42" fmla="*/ 404 w 762"/>
                <a:gd name="T43" fmla="*/ 227 h 755"/>
                <a:gd name="T44" fmla="*/ 546 w 762"/>
                <a:gd name="T45" fmla="*/ 359 h 755"/>
                <a:gd name="T46" fmla="*/ 404 w 762"/>
                <a:gd name="T47" fmla="*/ 227 h 755"/>
                <a:gd name="T48" fmla="*/ 546 w 762"/>
                <a:gd name="T49" fmla="*/ 407 h 755"/>
                <a:gd name="T50" fmla="*/ 404 w 762"/>
                <a:gd name="T51" fmla="*/ 539 h 755"/>
                <a:gd name="T52" fmla="*/ 356 w 762"/>
                <a:gd name="T53" fmla="*/ 539 h 755"/>
                <a:gd name="T54" fmla="*/ 213 w 762"/>
                <a:gd name="T55" fmla="*/ 407 h 755"/>
                <a:gd name="T56" fmla="*/ 356 w 762"/>
                <a:gd name="T57" fmla="*/ 539 h 755"/>
                <a:gd name="T58" fmla="*/ 213 w 762"/>
                <a:gd name="T59" fmla="*/ 359 h 755"/>
                <a:gd name="T60" fmla="*/ 356 w 762"/>
                <a:gd name="T61" fmla="*/ 227 h 755"/>
                <a:gd name="T62" fmla="*/ 356 w 762"/>
                <a:gd name="T63" fmla="*/ 66 h 755"/>
                <a:gd name="T64" fmla="*/ 261 w 762"/>
                <a:gd name="T65" fmla="*/ 180 h 755"/>
                <a:gd name="T66" fmla="*/ 115 w 762"/>
                <a:gd name="T67" fmla="*/ 180 h 755"/>
                <a:gd name="T68" fmla="*/ 207 w 762"/>
                <a:gd name="T69" fmla="*/ 180 h 755"/>
                <a:gd name="T70" fmla="*/ 84 w 762"/>
                <a:gd name="T71" fmla="*/ 539 h 755"/>
                <a:gd name="T72" fmla="*/ 165 w 762"/>
                <a:gd name="T73" fmla="*/ 407 h 755"/>
                <a:gd name="T74" fmla="*/ 84 w 762"/>
                <a:gd name="T75" fmla="*/ 539 h 755"/>
                <a:gd name="T76" fmla="*/ 207 w 762"/>
                <a:gd name="T77" fmla="*/ 587 h 755"/>
                <a:gd name="T78" fmla="*/ 115 w 762"/>
                <a:gd name="T79" fmla="*/ 587 h 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62" h="755">
                  <a:moveTo>
                    <a:pt x="288" y="685"/>
                  </a:moveTo>
                  <a:cubicBezTo>
                    <a:pt x="288" y="670"/>
                    <a:pt x="291" y="656"/>
                    <a:pt x="297" y="644"/>
                  </a:cubicBezTo>
                  <a:cubicBezTo>
                    <a:pt x="284" y="626"/>
                    <a:pt x="271" y="607"/>
                    <a:pt x="261" y="587"/>
                  </a:cubicBezTo>
                  <a:cubicBezTo>
                    <a:pt x="356" y="587"/>
                    <a:pt x="356" y="587"/>
                    <a:pt x="356" y="587"/>
                  </a:cubicBezTo>
                  <a:cubicBezTo>
                    <a:pt x="356" y="587"/>
                    <a:pt x="356" y="587"/>
                    <a:pt x="356" y="587"/>
                  </a:cubicBezTo>
                  <a:cubicBezTo>
                    <a:pt x="404" y="587"/>
                    <a:pt x="404" y="587"/>
                    <a:pt x="404" y="587"/>
                  </a:cubicBezTo>
                  <a:cubicBezTo>
                    <a:pt x="404" y="587"/>
                    <a:pt x="404" y="587"/>
                    <a:pt x="404" y="587"/>
                  </a:cubicBezTo>
                  <a:cubicBezTo>
                    <a:pt x="499" y="587"/>
                    <a:pt x="499" y="587"/>
                    <a:pt x="499" y="587"/>
                  </a:cubicBezTo>
                  <a:cubicBezTo>
                    <a:pt x="488" y="606"/>
                    <a:pt x="477" y="625"/>
                    <a:pt x="463" y="641"/>
                  </a:cubicBezTo>
                  <a:cubicBezTo>
                    <a:pt x="470" y="655"/>
                    <a:pt x="474" y="669"/>
                    <a:pt x="474" y="685"/>
                  </a:cubicBezTo>
                  <a:cubicBezTo>
                    <a:pt x="474" y="702"/>
                    <a:pt x="474" y="702"/>
                    <a:pt x="474" y="702"/>
                  </a:cubicBezTo>
                  <a:cubicBezTo>
                    <a:pt x="506" y="670"/>
                    <a:pt x="532" y="631"/>
                    <a:pt x="552" y="587"/>
                  </a:cubicBezTo>
                  <a:cubicBezTo>
                    <a:pt x="646" y="587"/>
                    <a:pt x="646" y="587"/>
                    <a:pt x="646" y="587"/>
                  </a:cubicBezTo>
                  <a:cubicBezTo>
                    <a:pt x="603" y="642"/>
                    <a:pt x="543" y="684"/>
                    <a:pt x="474" y="704"/>
                  </a:cubicBezTo>
                  <a:cubicBezTo>
                    <a:pt x="474" y="754"/>
                    <a:pt x="474" y="754"/>
                    <a:pt x="474" y="754"/>
                  </a:cubicBezTo>
                  <a:cubicBezTo>
                    <a:pt x="632" y="714"/>
                    <a:pt x="751" y="575"/>
                    <a:pt x="762" y="408"/>
                  </a:cubicBezTo>
                  <a:cubicBezTo>
                    <a:pt x="734" y="397"/>
                    <a:pt x="710" y="381"/>
                    <a:pt x="690" y="359"/>
                  </a:cubicBezTo>
                  <a:cubicBezTo>
                    <a:pt x="594" y="359"/>
                    <a:pt x="594" y="359"/>
                    <a:pt x="594" y="359"/>
                  </a:cubicBezTo>
                  <a:cubicBezTo>
                    <a:pt x="592" y="313"/>
                    <a:pt x="584" y="269"/>
                    <a:pt x="570" y="227"/>
                  </a:cubicBezTo>
                  <a:cubicBezTo>
                    <a:pt x="638" y="227"/>
                    <a:pt x="638" y="227"/>
                    <a:pt x="638" y="227"/>
                  </a:cubicBezTo>
                  <a:cubicBezTo>
                    <a:pt x="638" y="211"/>
                    <a:pt x="640" y="195"/>
                    <a:pt x="644" y="180"/>
                  </a:cubicBezTo>
                  <a:cubicBezTo>
                    <a:pt x="552" y="180"/>
                    <a:pt x="552" y="180"/>
                    <a:pt x="552" y="180"/>
                  </a:cubicBezTo>
                  <a:cubicBezTo>
                    <a:pt x="531" y="134"/>
                    <a:pt x="504" y="94"/>
                    <a:pt x="471" y="61"/>
                  </a:cubicBezTo>
                  <a:cubicBezTo>
                    <a:pt x="541" y="81"/>
                    <a:pt x="601" y="123"/>
                    <a:pt x="644" y="178"/>
                  </a:cubicBezTo>
                  <a:cubicBezTo>
                    <a:pt x="649" y="160"/>
                    <a:pt x="656" y="144"/>
                    <a:pt x="665" y="128"/>
                  </a:cubicBezTo>
                  <a:cubicBezTo>
                    <a:pt x="595" y="50"/>
                    <a:pt x="493" y="0"/>
                    <a:pt x="380" y="0"/>
                  </a:cubicBezTo>
                  <a:cubicBezTo>
                    <a:pt x="277" y="0"/>
                    <a:pt x="183" y="42"/>
                    <a:pt x="114" y="108"/>
                  </a:cubicBezTo>
                  <a:cubicBezTo>
                    <a:pt x="115" y="137"/>
                    <a:pt x="115" y="180"/>
                    <a:pt x="106" y="227"/>
                  </a:cubicBezTo>
                  <a:cubicBezTo>
                    <a:pt x="189" y="227"/>
                    <a:pt x="189" y="227"/>
                    <a:pt x="189" y="227"/>
                  </a:cubicBezTo>
                  <a:cubicBezTo>
                    <a:pt x="175" y="269"/>
                    <a:pt x="167" y="313"/>
                    <a:pt x="165" y="359"/>
                  </a:cubicBezTo>
                  <a:cubicBezTo>
                    <a:pt x="58" y="359"/>
                    <a:pt x="58" y="359"/>
                    <a:pt x="58" y="359"/>
                  </a:cubicBezTo>
                  <a:cubicBezTo>
                    <a:pt x="42" y="385"/>
                    <a:pt x="22" y="408"/>
                    <a:pt x="0" y="428"/>
                  </a:cubicBezTo>
                  <a:cubicBezTo>
                    <a:pt x="19" y="587"/>
                    <a:pt x="135" y="717"/>
                    <a:pt x="288" y="755"/>
                  </a:cubicBezTo>
                  <a:lnTo>
                    <a:pt x="288" y="685"/>
                  </a:lnTo>
                  <a:close/>
                  <a:moveTo>
                    <a:pt x="594" y="407"/>
                  </a:moveTo>
                  <a:cubicBezTo>
                    <a:pt x="714" y="407"/>
                    <a:pt x="714" y="407"/>
                    <a:pt x="714" y="407"/>
                  </a:cubicBezTo>
                  <a:cubicBezTo>
                    <a:pt x="711" y="454"/>
                    <a:pt x="697" y="499"/>
                    <a:pt x="676" y="539"/>
                  </a:cubicBezTo>
                  <a:cubicBezTo>
                    <a:pt x="571" y="539"/>
                    <a:pt x="571" y="539"/>
                    <a:pt x="571" y="539"/>
                  </a:cubicBezTo>
                  <a:cubicBezTo>
                    <a:pt x="584" y="497"/>
                    <a:pt x="592" y="453"/>
                    <a:pt x="594" y="407"/>
                  </a:cubicBezTo>
                  <a:close/>
                  <a:moveTo>
                    <a:pt x="404" y="67"/>
                  </a:moveTo>
                  <a:cubicBezTo>
                    <a:pt x="442" y="95"/>
                    <a:pt x="474" y="134"/>
                    <a:pt x="498" y="180"/>
                  </a:cubicBezTo>
                  <a:cubicBezTo>
                    <a:pt x="404" y="180"/>
                    <a:pt x="404" y="180"/>
                    <a:pt x="404" y="180"/>
                  </a:cubicBezTo>
                  <a:lnTo>
                    <a:pt x="404" y="67"/>
                  </a:lnTo>
                  <a:close/>
                  <a:moveTo>
                    <a:pt x="404" y="227"/>
                  </a:moveTo>
                  <a:cubicBezTo>
                    <a:pt x="519" y="227"/>
                    <a:pt x="519" y="227"/>
                    <a:pt x="519" y="227"/>
                  </a:cubicBezTo>
                  <a:cubicBezTo>
                    <a:pt x="534" y="268"/>
                    <a:pt x="544" y="313"/>
                    <a:pt x="546" y="359"/>
                  </a:cubicBezTo>
                  <a:cubicBezTo>
                    <a:pt x="404" y="359"/>
                    <a:pt x="404" y="359"/>
                    <a:pt x="404" y="359"/>
                  </a:cubicBezTo>
                  <a:lnTo>
                    <a:pt x="404" y="227"/>
                  </a:lnTo>
                  <a:close/>
                  <a:moveTo>
                    <a:pt x="404" y="407"/>
                  </a:moveTo>
                  <a:cubicBezTo>
                    <a:pt x="546" y="407"/>
                    <a:pt x="546" y="407"/>
                    <a:pt x="546" y="407"/>
                  </a:cubicBezTo>
                  <a:cubicBezTo>
                    <a:pt x="544" y="453"/>
                    <a:pt x="534" y="498"/>
                    <a:pt x="520" y="539"/>
                  </a:cubicBezTo>
                  <a:cubicBezTo>
                    <a:pt x="404" y="539"/>
                    <a:pt x="404" y="539"/>
                    <a:pt x="404" y="539"/>
                  </a:cubicBezTo>
                  <a:lnTo>
                    <a:pt x="404" y="407"/>
                  </a:lnTo>
                  <a:close/>
                  <a:moveTo>
                    <a:pt x="356" y="539"/>
                  </a:moveTo>
                  <a:cubicBezTo>
                    <a:pt x="240" y="539"/>
                    <a:pt x="240" y="539"/>
                    <a:pt x="240" y="539"/>
                  </a:cubicBezTo>
                  <a:cubicBezTo>
                    <a:pt x="225" y="498"/>
                    <a:pt x="215" y="453"/>
                    <a:pt x="213" y="407"/>
                  </a:cubicBezTo>
                  <a:cubicBezTo>
                    <a:pt x="356" y="407"/>
                    <a:pt x="356" y="407"/>
                    <a:pt x="356" y="407"/>
                  </a:cubicBezTo>
                  <a:lnTo>
                    <a:pt x="356" y="539"/>
                  </a:lnTo>
                  <a:close/>
                  <a:moveTo>
                    <a:pt x="356" y="359"/>
                  </a:moveTo>
                  <a:cubicBezTo>
                    <a:pt x="213" y="359"/>
                    <a:pt x="213" y="359"/>
                    <a:pt x="213" y="359"/>
                  </a:cubicBezTo>
                  <a:cubicBezTo>
                    <a:pt x="215" y="313"/>
                    <a:pt x="225" y="268"/>
                    <a:pt x="240" y="227"/>
                  </a:cubicBezTo>
                  <a:cubicBezTo>
                    <a:pt x="356" y="227"/>
                    <a:pt x="356" y="227"/>
                    <a:pt x="356" y="227"/>
                  </a:cubicBezTo>
                  <a:lnTo>
                    <a:pt x="356" y="359"/>
                  </a:lnTo>
                  <a:close/>
                  <a:moveTo>
                    <a:pt x="356" y="66"/>
                  </a:moveTo>
                  <a:cubicBezTo>
                    <a:pt x="356" y="180"/>
                    <a:pt x="356" y="180"/>
                    <a:pt x="356" y="180"/>
                  </a:cubicBezTo>
                  <a:cubicBezTo>
                    <a:pt x="261" y="180"/>
                    <a:pt x="261" y="180"/>
                    <a:pt x="261" y="180"/>
                  </a:cubicBezTo>
                  <a:cubicBezTo>
                    <a:pt x="285" y="133"/>
                    <a:pt x="318" y="94"/>
                    <a:pt x="356" y="66"/>
                  </a:cubicBezTo>
                  <a:close/>
                  <a:moveTo>
                    <a:pt x="115" y="180"/>
                  </a:moveTo>
                  <a:cubicBezTo>
                    <a:pt x="158" y="124"/>
                    <a:pt x="218" y="82"/>
                    <a:pt x="287" y="62"/>
                  </a:cubicBezTo>
                  <a:cubicBezTo>
                    <a:pt x="254" y="95"/>
                    <a:pt x="227" y="134"/>
                    <a:pt x="207" y="180"/>
                  </a:cubicBezTo>
                  <a:lnTo>
                    <a:pt x="115" y="180"/>
                  </a:lnTo>
                  <a:close/>
                  <a:moveTo>
                    <a:pt x="84" y="539"/>
                  </a:moveTo>
                  <a:cubicBezTo>
                    <a:pt x="63" y="499"/>
                    <a:pt x="50" y="454"/>
                    <a:pt x="46" y="407"/>
                  </a:cubicBezTo>
                  <a:cubicBezTo>
                    <a:pt x="165" y="407"/>
                    <a:pt x="165" y="407"/>
                    <a:pt x="165" y="407"/>
                  </a:cubicBezTo>
                  <a:cubicBezTo>
                    <a:pt x="167" y="453"/>
                    <a:pt x="175" y="497"/>
                    <a:pt x="189" y="539"/>
                  </a:cubicBezTo>
                  <a:lnTo>
                    <a:pt x="84" y="539"/>
                  </a:lnTo>
                  <a:close/>
                  <a:moveTo>
                    <a:pt x="115" y="587"/>
                  </a:moveTo>
                  <a:cubicBezTo>
                    <a:pt x="207" y="587"/>
                    <a:pt x="207" y="587"/>
                    <a:pt x="207" y="587"/>
                  </a:cubicBezTo>
                  <a:cubicBezTo>
                    <a:pt x="227" y="632"/>
                    <a:pt x="254" y="672"/>
                    <a:pt x="287" y="704"/>
                  </a:cubicBezTo>
                  <a:cubicBezTo>
                    <a:pt x="218" y="684"/>
                    <a:pt x="157" y="642"/>
                    <a:pt x="115" y="58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748088" y="2857501"/>
              <a:ext cx="1692275" cy="1793875"/>
            </a:xfrm>
            <a:custGeom>
              <a:avLst/>
              <a:gdLst>
                <a:gd name="T0" fmla="*/ 195 w 450"/>
                <a:gd name="T1" fmla="*/ 477 h 477"/>
                <a:gd name="T2" fmla="*/ 194 w 450"/>
                <a:gd name="T3" fmla="*/ 475 h 477"/>
                <a:gd name="T4" fmla="*/ 38 w 450"/>
                <a:gd name="T5" fmla="*/ 320 h 477"/>
                <a:gd name="T6" fmla="*/ 32 w 450"/>
                <a:gd name="T7" fmla="*/ 304 h 477"/>
                <a:gd name="T8" fmla="*/ 38 w 450"/>
                <a:gd name="T9" fmla="*/ 289 h 477"/>
                <a:gd name="T10" fmla="*/ 69 w 450"/>
                <a:gd name="T11" fmla="*/ 289 h 477"/>
                <a:gd name="T12" fmla="*/ 131 w 450"/>
                <a:gd name="T13" fmla="*/ 351 h 477"/>
                <a:gd name="T14" fmla="*/ 148 w 450"/>
                <a:gd name="T15" fmla="*/ 354 h 477"/>
                <a:gd name="T16" fmla="*/ 157 w 450"/>
                <a:gd name="T17" fmla="*/ 340 h 477"/>
                <a:gd name="T18" fmla="*/ 157 w 450"/>
                <a:gd name="T19" fmla="*/ 53 h 477"/>
                <a:gd name="T20" fmla="*/ 179 w 450"/>
                <a:gd name="T21" fmla="*/ 31 h 477"/>
                <a:gd name="T22" fmla="*/ 194 w 450"/>
                <a:gd name="T23" fmla="*/ 37 h 477"/>
                <a:gd name="T24" fmla="*/ 201 w 450"/>
                <a:gd name="T25" fmla="*/ 53 h 477"/>
                <a:gd name="T26" fmla="*/ 201 w 450"/>
                <a:gd name="T27" fmla="*/ 225 h 477"/>
                <a:gd name="T28" fmla="*/ 216 w 450"/>
                <a:gd name="T29" fmla="*/ 241 h 477"/>
                <a:gd name="T30" fmla="*/ 222 w 450"/>
                <a:gd name="T31" fmla="*/ 241 h 477"/>
                <a:gd name="T32" fmla="*/ 237 w 450"/>
                <a:gd name="T33" fmla="*/ 228 h 477"/>
                <a:gd name="T34" fmla="*/ 259 w 450"/>
                <a:gd name="T35" fmla="*/ 213 h 477"/>
                <a:gd name="T36" fmla="*/ 259 w 450"/>
                <a:gd name="T37" fmla="*/ 213 h 477"/>
                <a:gd name="T38" fmla="*/ 281 w 450"/>
                <a:gd name="T39" fmla="*/ 229 h 477"/>
                <a:gd name="T40" fmla="*/ 293 w 450"/>
                <a:gd name="T41" fmla="*/ 242 h 477"/>
                <a:gd name="T42" fmla="*/ 309 w 450"/>
                <a:gd name="T43" fmla="*/ 235 h 477"/>
                <a:gd name="T44" fmla="*/ 329 w 450"/>
                <a:gd name="T45" fmla="*/ 226 h 477"/>
                <a:gd name="T46" fmla="*/ 349 w 450"/>
                <a:gd name="T47" fmla="*/ 248 h 477"/>
                <a:gd name="T48" fmla="*/ 363 w 450"/>
                <a:gd name="T49" fmla="*/ 263 h 477"/>
                <a:gd name="T50" fmla="*/ 364 w 450"/>
                <a:gd name="T51" fmla="*/ 263 h 477"/>
                <a:gd name="T52" fmla="*/ 379 w 450"/>
                <a:gd name="T53" fmla="*/ 256 h 477"/>
                <a:gd name="T54" fmla="*/ 398 w 450"/>
                <a:gd name="T55" fmla="*/ 247 h 477"/>
                <a:gd name="T56" fmla="*/ 418 w 450"/>
                <a:gd name="T57" fmla="*/ 269 h 477"/>
                <a:gd name="T58" fmla="*/ 418 w 450"/>
                <a:gd name="T59" fmla="*/ 270 h 477"/>
                <a:gd name="T60" fmla="*/ 418 w 450"/>
                <a:gd name="T61" fmla="*/ 477 h 477"/>
                <a:gd name="T62" fmla="*/ 450 w 450"/>
                <a:gd name="T63" fmla="*/ 477 h 477"/>
                <a:gd name="T64" fmla="*/ 450 w 450"/>
                <a:gd name="T65" fmla="*/ 270 h 477"/>
                <a:gd name="T66" fmla="*/ 450 w 450"/>
                <a:gd name="T67" fmla="*/ 270 h 477"/>
                <a:gd name="T68" fmla="*/ 400 w 450"/>
                <a:gd name="T69" fmla="*/ 215 h 477"/>
                <a:gd name="T70" fmla="*/ 373 w 450"/>
                <a:gd name="T71" fmla="*/ 221 h 477"/>
                <a:gd name="T72" fmla="*/ 331 w 450"/>
                <a:gd name="T73" fmla="*/ 195 h 477"/>
                <a:gd name="T74" fmla="*/ 302 w 450"/>
                <a:gd name="T75" fmla="*/ 201 h 477"/>
                <a:gd name="T76" fmla="*/ 259 w 450"/>
                <a:gd name="T77" fmla="*/ 181 h 477"/>
                <a:gd name="T78" fmla="*/ 259 w 450"/>
                <a:gd name="T79" fmla="*/ 181 h 477"/>
                <a:gd name="T80" fmla="*/ 232 w 450"/>
                <a:gd name="T81" fmla="*/ 188 h 477"/>
                <a:gd name="T82" fmla="*/ 232 w 450"/>
                <a:gd name="T83" fmla="*/ 53 h 477"/>
                <a:gd name="T84" fmla="*/ 217 w 450"/>
                <a:gd name="T85" fmla="*/ 15 h 477"/>
                <a:gd name="T86" fmla="*/ 179 w 450"/>
                <a:gd name="T87" fmla="*/ 0 h 477"/>
                <a:gd name="T88" fmla="*/ 126 w 450"/>
                <a:gd name="T89" fmla="*/ 53 h 477"/>
                <a:gd name="T90" fmla="*/ 126 w 450"/>
                <a:gd name="T91" fmla="*/ 302 h 477"/>
                <a:gd name="T92" fmla="*/ 91 w 450"/>
                <a:gd name="T93" fmla="*/ 267 h 477"/>
                <a:gd name="T94" fmla="*/ 16 w 450"/>
                <a:gd name="T95" fmla="*/ 267 h 477"/>
                <a:gd name="T96" fmla="*/ 0 w 450"/>
                <a:gd name="T97" fmla="*/ 304 h 477"/>
                <a:gd name="T98" fmla="*/ 16 w 450"/>
                <a:gd name="T99" fmla="*/ 342 h 477"/>
                <a:gd name="T100" fmla="*/ 151 w 450"/>
                <a:gd name="T101" fmla="*/ 477 h 477"/>
                <a:gd name="T102" fmla="*/ 195 w 450"/>
                <a:gd name="T103" fmla="*/ 477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0" h="477">
                  <a:moveTo>
                    <a:pt x="195" y="477"/>
                  </a:moveTo>
                  <a:cubicBezTo>
                    <a:pt x="195" y="477"/>
                    <a:pt x="194" y="476"/>
                    <a:pt x="194" y="475"/>
                  </a:cubicBezTo>
                  <a:cubicBezTo>
                    <a:pt x="38" y="320"/>
                    <a:pt x="38" y="320"/>
                    <a:pt x="38" y="320"/>
                  </a:cubicBezTo>
                  <a:cubicBezTo>
                    <a:pt x="34" y="316"/>
                    <a:pt x="32" y="310"/>
                    <a:pt x="32" y="304"/>
                  </a:cubicBezTo>
                  <a:cubicBezTo>
                    <a:pt x="32" y="299"/>
                    <a:pt x="34" y="293"/>
                    <a:pt x="38" y="289"/>
                  </a:cubicBezTo>
                  <a:cubicBezTo>
                    <a:pt x="46" y="281"/>
                    <a:pt x="60" y="281"/>
                    <a:pt x="69" y="289"/>
                  </a:cubicBezTo>
                  <a:cubicBezTo>
                    <a:pt x="131" y="351"/>
                    <a:pt x="131" y="351"/>
                    <a:pt x="131" y="351"/>
                  </a:cubicBezTo>
                  <a:cubicBezTo>
                    <a:pt x="135" y="355"/>
                    <a:pt x="142" y="357"/>
                    <a:pt x="148" y="354"/>
                  </a:cubicBezTo>
                  <a:cubicBezTo>
                    <a:pt x="154" y="352"/>
                    <a:pt x="157" y="346"/>
                    <a:pt x="157" y="340"/>
                  </a:cubicBezTo>
                  <a:cubicBezTo>
                    <a:pt x="157" y="53"/>
                    <a:pt x="157" y="53"/>
                    <a:pt x="157" y="53"/>
                  </a:cubicBezTo>
                  <a:cubicBezTo>
                    <a:pt x="157" y="41"/>
                    <a:pt x="167" y="31"/>
                    <a:pt x="179" y="31"/>
                  </a:cubicBezTo>
                  <a:cubicBezTo>
                    <a:pt x="185" y="31"/>
                    <a:pt x="190" y="33"/>
                    <a:pt x="194" y="37"/>
                  </a:cubicBezTo>
                  <a:cubicBezTo>
                    <a:pt x="198" y="41"/>
                    <a:pt x="201" y="47"/>
                    <a:pt x="201" y="53"/>
                  </a:cubicBezTo>
                  <a:cubicBezTo>
                    <a:pt x="201" y="225"/>
                    <a:pt x="201" y="225"/>
                    <a:pt x="201" y="225"/>
                  </a:cubicBezTo>
                  <a:cubicBezTo>
                    <a:pt x="201" y="234"/>
                    <a:pt x="208" y="241"/>
                    <a:pt x="216" y="241"/>
                  </a:cubicBezTo>
                  <a:cubicBezTo>
                    <a:pt x="222" y="241"/>
                    <a:pt x="222" y="241"/>
                    <a:pt x="222" y="241"/>
                  </a:cubicBezTo>
                  <a:cubicBezTo>
                    <a:pt x="229" y="241"/>
                    <a:pt x="236" y="236"/>
                    <a:pt x="237" y="228"/>
                  </a:cubicBezTo>
                  <a:cubicBezTo>
                    <a:pt x="239" y="222"/>
                    <a:pt x="246" y="213"/>
                    <a:pt x="259" y="213"/>
                  </a:cubicBezTo>
                  <a:cubicBezTo>
                    <a:pt x="259" y="213"/>
                    <a:pt x="259" y="213"/>
                    <a:pt x="259" y="213"/>
                  </a:cubicBezTo>
                  <a:cubicBezTo>
                    <a:pt x="272" y="213"/>
                    <a:pt x="280" y="223"/>
                    <a:pt x="281" y="229"/>
                  </a:cubicBezTo>
                  <a:cubicBezTo>
                    <a:pt x="282" y="235"/>
                    <a:pt x="287" y="240"/>
                    <a:pt x="293" y="242"/>
                  </a:cubicBezTo>
                  <a:cubicBezTo>
                    <a:pt x="299" y="243"/>
                    <a:pt x="306" y="241"/>
                    <a:pt x="309" y="235"/>
                  </a:cubicBezTo>
                  <a:cubicBezTo>
                    <a:pt x="314" y="229"/>
                    <a:pt x="321" y="225"/>
                    <a:pt x="329" y="226"/>
                  </a:cubicBezTo>
                  <a:cubicBezTo>
                    <a:pt x="340" y="227"/>
                    <a:pt x="349" y="236"/>
                    <a:pt x="349" y="248"/>
                  </a:cubicBezTo>
                  <a:cubicBezTo>
                    <a:pt x="349" y="256"/>
                    <a:pt x="355" y="262"/>
                    <a:pt x="363" y="263"/>
                  </a:cubicBezTo>
                  <a:cubicBezTo>
                    <a:pt x="364" y="263"/>
                    <a:pt x="364" y="263"/>
                    <a:pt x="364" y="263"/>
                  </a:cubicBezTo>
                  <a:cubicBezTo>
                    <a:pt x="370" y="264"/>
                    <a:pt x="375" y="261"/>
                    <a:pt x="379" y="256"/>
                  </a:cubicBezTo>
                  <a:cubicBezTo>
                    <a:pt x="383" y="250"/>
                    <a:pt x="390" y="246"/>
                    <a:pt x="398" y="247"/>
                  </a:cubicBezTo>
                  <a:cubicBezTo>
                    <a:pt x="410" y="248"/>
                    <a:pt x="419" y="257"/>
                    <a:pt x="418" y="269"/>
                  </a:cubicBezTo>
                  <a:cubicBezTo>
                    <a:pt x="418" y="269"/>
                    <a:pt x="418" y="270"/>
                    <a:pt x="418" y="270"/>
                  </a:cubicBezTo>
                  <a:cubicBezTo>
                    <a:pt x="418" y="477"/>
                    <a:pt x="418" y="477"/>
                    <a:pt x="418" y="477"/>
                  </a:cubicBezTo>
                  <a:cubicBezTo>
                    <a:pt x="450" y="477"/>
                    <a:pt x="450" y="477"/>
                    <a:pt x="450" y="477"/>
                  </a:cubicBezTo>
                  <a:cubicBezTo>
                    <a:pt x="450" y="270"/>
                    <a:pt x="450" y="270"/>
                    <a:pt x="450" y="270"/>
                  </a:cubicBezTo>
                  <a:cubicBezTo>
                    <a:pt x="450" y="270"/>
                    <a:pt x="450" y="270"/>
                    <a:pt x="450" y="270"/>
                  </a:cubicBezTo>
                  <a:cubicBezTo>
                    <a:pt x="450" y="241"/>
                    <a:pt x="429" y="218"/>
                    <a:pt x="400" y="215"/>
                  </a:cubicBezTo>
                  <a:cubicBezTo>
                    <a:pt x="391" y="215"/>
                    <a:pt x="381" y="217"/>
                    <a:pt x="373" y="221"/>
                  </a:cubicBezTo>
                  <a:cubicBezTo>
                    <a:pt x="364" y="206"/>
                    <a:pt x="349" y="196"/>
                    <a:pt x="331" y="195"/>
                  </a:cubicBezTo>
                  <a:cubicBezTo>
                    <a:pt x="321" y="194"/>
                    <a:pt x="310" y="196"/>
                    <a:pt x="302" y="201"/>
                  </a:cubicBezTo>
                  <a:cubicBezTo>
                    <a:pt x="292" y="190"/>
                    <a:pt x="277" y="181"/>
                    <a:pt x="259" y="181"/>
                  </a:cubicBezTo>
                  <a:cubicBezTo>
                    <a:pt x="259" y="181"/>
                    <a:pt x="259" y="181"/>
                    <a:pt x="259" y="181"/>
                  </a:cubicBezTo>
                  <a:cubicBezTo>
                    <a:pt x="249" y="181"/>
                    <a:pt x="240" y="184"/>
                    <a:pt x="232" y="188"/>
                  </a:cubicBezTo>
                  <a:cubicBezTo>
                    <a:pt x="232" y="53"/>
                    <a:pt x="232" y="53"/>
                    <a:pt x="232" y="53"/>
                  </a:cubicBezTo>
                  <a:cubicBezTo>
                    <a:pt x="232" y="38"/>
                    <a:pt x="227" y="25"/>
                    <a:pt x="217" y="15"/>
                  </a:cubicBezTo>
                  <a:cubicBezTo>
                    <a:pt x="207" y="5"/>
                    <a:pt x="193" y="0"/>
                    <a:pt x="179" y="0"/>
                  </a:cubicBezTo>
                  <a:cubicBezTo>
                    <a:pt x="150" y="0"/>
                    <a:pt x="126" y="23"/>
                    <a:pt x="126" y="53"/>
                  </a:cubicBezTo>
                  <a:cubicBezTo>
                    <a:pt x="126" y="302"/>
                    <a:pt x="126" y="302"/>
                    <a:pt x="126" y="302"/>
                  </a:cubicBezTo>
                  <a:cubicBezTo>
                    <a:pt x="91" y="267"/>
                    <a:pt x="91" y="267"/>
                    <a:pt x="91" y="267"/>
                  </a:cubicBezTo>
                  <a:cubicBezTo>
                    <a:pt x="70" y="246"/>
                    <a:pt x="36" y="246"/>
                    <a:pt x="16" y="267"/>
                  </a:cubicBezTo>
                  <a:cubicBezTo>
                    <a:pt x="6" y="277"/>
                    <a:pt x="0" y="290"/>
                    <a:pt x="0" y="304"/>
                  </a:cubicBezTo>
                  <a:cubicBezTo>
                    <a:pt x="0" y="318"/>
                    <a:pt x="6" y="332"/>
                    <a:pt x="16" y="342"/>
                  </a:cubicBezTo>
                  <a:cubicBezTo>
                    <a:pt x="151" y="477"/>
                    <a:pt x="151" y="477"/>
                    <a:pt x="151" y="477"/>
                  </a:cubicBezTo>
                  <a:lnTo>
                    <a:pt x="195" y="477"/>
                  </a:lnTo>
                  <a:close/>
                </a:path>
              </a:pathLst>
            </a:custGeom>
            <a:solidFill>
              <a:srgbClr val="FFFFFF"/>
            </a:solidFill>
            <a:ln w="10" cap="flat">
              <a:solidFill>
                <a:srgbClr val="0096D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1925638" y="769938"/>
              <a:ext cx="1500188" cy="1373188"/>
            </a:xfrm>
            <a:custGeom>
              <a:avLst/>
              <a:gdLst>
                <a:gd name="T0" fmla="*/ 321 w 399"/>
                <a:gd name="T1" fmla="*/ 40 h 365"/>
                <a:gd name="T2" fmla="*/ 314 w 399"/>
                <a:gd name="T3" fmla="*/ 140 h 365"/>
                <a:gd name="T4" fmla="*/ 199 w 399"/>
                <a:gd name="T5" fmla="*/ 319 h 365"/>
                <a:gd name="T6" fmla="*/ 84 w 399"/>
                <a:gd name="T7" fmla="*/ 140 h 365"/>
                <a:gd name="T8" fmla="*/ 77 w 399"/>
                <a:gd name="T9" fmla="*/ 40 h 365"/>
                <a:gd name="T10" fmla="*/ 321 w 399"/>
                <a:gd name="T11" fmla="*/ 40 h 365"/>
                <a:gd name="T12" fmla="*/ 358 w 399"/>
                <a:gd name="T13" fmla="*/ 0 h 365"/>
                <a:gd name="T14" fmla="*/ 40 w 399"/>
                <a:gd name="T15" fmla="*/ 0 h 365"/>
                <a:gd name="T16" fmla="*/ 199 w 399"/>
                <a:gd name="T17" fmla="*/ 365 h 365"/>
                <a:gd name="T18" fmla="*/ 358 w 399"/>
                <a:gd name="T19" fmla="*/ 0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9" h="365">
                  <a:moveTo>
                    <a:pt x="321" y="40"/>
                  </a:moveTo>
                  <a:cubicBezTo>
                    <a:pt x="322" y="65"/>
                    <a:pt x="321" y="101"/>
                    <a:pt x="314" y="140"/>
                  </a:cubicBezTo>
                  <a:cubicBezTo>
                    <a:pt x="298" y="223"/>
                    <a:pt x="259" y="283"/>
                    <a:pt x="199" y="319"/>
                  </a:cubicBezTo>
                  <a:cubicBezTo>
                    <a:pt x="139" y="283"/>
                    <a:pt x="100" y="223"/>
                    <a:pt x="84" y="140"/>
                  </a:cubicBezTo>
                  <a:cubicBezTo>
                    <a:pt x="77" y="101"/>
                    <a:pt x="76" y="65"/>
                    <a:pt x="77" y="40"/>
                  </a:cubicBezTo>
                  <a:cubicBezTo>
                    <a:pt x="321" y="40"/>
                    <a:pt x="321" y="40"/>
                    <a:pt x="321" y="40"/>
                  </a:cubicBezTo>
                  <a:moveTo>
                    <a:pt x="35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0" y="267"/>
                    <a:pt x="199" y="365"/>
                  </a:cubicBezTo>
                  <a:cubicBezTo>
                    <a:pt x="399" y="267"/>
                    <a:pt x="358" y="0"/>
                    <a:pt x="35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5522913" y="750888"/>
              <a:ext cx="1566863" cy="1554163"/>
            </a:xfrm>
            <a:custGeom>
              <a:avLst/>
              <a:gdLst>
                <a:gd name="T0" fmla="*/ 351 w 417"/>
                <a:gd name="T1" fmla="*/ 406 h 413"/>
                <a:gd name="T2" fmla="*/ 234 w 417"/>
                <a:gd name="T3" fmla="*/ 288 h 413"/>
                <a:gd name="T4" fmla="*/ 231 w 417"/>
                <a:gd name="T5" fmla="*/ 290 h 413"/>
                <a:gd name="T6" fmla="*/ 153 w 417"/>
                <a:gd name="T7" fmla="*/ 311 h 413"/>
                <a:gd name="T8" fmla="*/ 0 w 417"/>
                <a:gd name="T9" fmla="*/ 156 h 413"/>
                <a:gd name="T10" fmla="*/ 153 w 417"/>
                <a:gd name="T11" fmla="*/ 0 h 413"/>
                <a:gd name="T12" fmla="*/ 307 w 417"/>
                <a:gd name="T13" fmla="*/ 156 h 413"/>
                <a:gd name="T14" fmla="*/ 286 w 417"/>
                <a:gd name="T15" fmla="*/ 235 h 413"/>
                <a:gd name="T16" fmla="*/ 283 w 417"/>
                <a:gd name="T17" fmla="*/ 238 h 413"/>
                <a:gd name="T18" fmla="*/ 417 w 417"/>
                <a:gd name="T19" fmla="*/ 374 h 413"/>
                <a:gd name="T20" fmla="*/ 385 w 417"/>
                <a:gd name="T21" fmla="*/ 406 h 413"/>
                <a:gd name="T22" fmla="*/ 368 w 417"/>
                <a:gd name="T23" fmla="*/ 413 h 413"/>
                <a:gd name="T24" fmla="*/ 351 w 417"/>
                <a:gd name="T25" fmla="*/ 406 h 413"/>
                <a:gd name="T26" fmla="*/ 43 w 417"/>
                <a:gd name="T27" fmla="*/ 156 h 413"/>
                <a:gd name="T28" fmla="*/ 153 w 417"/>
                <a:gd name="T29" fmla="*/ 268 h 413"/>
                <a:gd name="T30" fmla="*/ 196 w 417"/>
                <a:gd name="T31" fmla="*/ 259 h 413"/>
                <a:gd name="T32" fmla="*/ 255 w 417"/>
                <a:gd name="T33" fmla="*/ 199 h 413"/>
                <a:gd name="T34" fmla="*/ 264 w 417"/>
                <a:gd name="T35" fmla="*/ 156 h 413"/>
                <a:gd name="T36" fmla="*/ 153 w 417"/>
                <a:gd name="T37" fmla="*/ 43 h 413"/>
                <a:gd name="T38" fmla="*/ 43 w 417"/>
                <a:gd name="T39" fmla="*/ 156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13">
                  <a:moveTo>
                    <a:pt x="351" y="406"/>
                  </a:moveTo>
                  <a:cubicBezTo>
                    <a:pt x="234" y="288"/>
                    <a:pt x="234" y="288"/>
                    <a:pt x="234" y="288"/>
                  </a:cubicBezTo>
                  <a:cubicBezTo>
                    <a:pt x="231" y="290"/>
                    <a:pt x="231" y="290"/>
                    <a:pt x="231" y="290"/>
                  </a:cubicBezTo>
                  <a:cubicBezTo>
                    <a:pt x="207" y="304"/>
                    <a:pt x="180" y="311"/>
                    <a:pt x="153" y="311"/>
                  </a:cubicBezTo>
                  <a:cubicBezTo>
                    <a:pt x="69" y="311"/>
                    <a:pt x="0" y="242"/>
                    <a:pt x="0" y="156"/>
                  </a:cubicBezTo>
                  <a:cubicBezTo>
                    <a:pt x="0" y="70"/>
                    <a:pt x="69" y="0"/>
                    <a:pt x="153" y="0"/>
                  </a:cubicBezTo>
                  <a:cubicBezTo>
                    <a:pt x="238" y="0"/>
                    <a:pt x="307" y="70"/>
                    <a:pt x="307" y="156"/>
                  </a:cubicBezTo>
                  <a:cubicBezTo>
                    <a:pt x="307" y="183"/>
                    <a:pt x="300" y="211"/>
                    <a:pt x="286" y="235"/>
                  </a:cubicBezTo>
                  <a:cubicBezTo>
                    <a:pt x="283" y="238"/>
                    <a:pt x="283" y="238"/>
                    <a:pt x="283" y="238"/>
                  </a:cubicBezTo>
                  <a:cubicBezTo>
                    <a:pt x="417" y="374"/>
                    <a:pt x="417" y="374"/>
                    <a:pt x="417" y="374"/>
                  </a:cubicBezTo>
                  <a:cubicBezTo>
                    <a:pt x="385" y="406"/>
                    <a:pt x="385" y="406"/>
                    <a:pt x="385" y="406"/>
                  </a:cubicBezTo>
                  <a:cubicBezTo>
                    <a:pt x="381" y="410"/>
                    <a:pt x="374" y="413"/>
                    <a:pt x="368" y="413"/>
                  </a:cubicBezTo>
                  <a:cubicBezTo>
                    <a:pt x="361" y="413"/>
                    <a:pt x="355" y="410"/>
                    <a:pt x="351" y="406"/>
                  </a:cubicBezTo>
                  <a:close/>
                  <a:moveTo>
                    <a:pt x="43" y="156"/>
                  </a:moveTo>
                  <a:cubicBezTo>
                    <a:pt x="43" y="218"/>
                    <a:pt x="92" y="268"/>
                    <a:pt x="153" y="268"/>
                  </a:cubicBezTo>
                  <a:cubicBezTo>
                    <a:pt x="168" y="268"/>
                    <a:pt x="182" y="265"/>
                    <a:pt x="196" y="259"/>
                  </a:cubicBezTo>
                  <a:cubicBezTo>
                    <a:pt x="223" y="248"/>
                    <a:pt x="244" y="226"/>
                    <a:pt x="255" y="199"/>
                  </a:cubicBezTo>
                  <a:cubicBezTo>
                    <a:pt x="261" y="185"/>
                    <a:pt x="264" y="171"/>
                    <a:pt x="264" y="156"/>
                  </a:cubicBezTo>
                  <a:cubicBezTo>
                    <a:pt x="264" y="94"/>
                    <a:pt x="214" y="43"/>
                    <a:pt x="153" y="43"/>
                  </a:cubicBezTo>
                  <a:cubicBezTo>
                    <a:pt x="92" y="43"/>
                    <a:pt x="43" y="94"/>
                    <a:pt x="43" y="15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329184" y="1928284"/>
            <a:ext cx="6858000" cy="2383699"/>
          </a:xfrm>
        </p:spPr>
        <p:txBody>
          <a:bodyPr anchor="b"/>
          <a:lstStyle>
            <a:lvl1pPr>
              <a:lnSpc>
                <a:spcPct val="90000"/>
              </a:lnSpc>
              <a:defRPr sz="4400" spc="-1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329184" y="4409748"/>
            <a:ext cx="6858000" cy="1219200"/>
          </a:xfrm>
        </p:spPr>
        <p:txBody>
          <a:bodyPr/>
          <a:lstStyle>
            <a:lvl1pPr marL="0" indent="0" algn="l">
              <a:buNone/>
              <a:defRPr sz="2800" b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859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Blue title slide 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9185" y="6345071"/>
            <a:ext cx="8012545" cy="304800"/>
          </a:xfrm>
          <a:prstGeom prst="rect">
            <a:avLst/>
          </a:prstGeom>
          <a:noFill/>
        </p:spPr>
        <p:txBody>
          <a:bodyPr wrap="square" lIns="0" rtlCol="0">
            <a:noAutofit/>
          </a:bodyPr>
          <a:lstStyle/>
          <a:p>
            <a:pPr>
              <a:defRPr/>
            </a:pPr>
            <a:r>
              <a:rPr lang="en-US" sz="700" dirty="0" smtClean="0">
                <a:solidFill>
                  <a:prstClr val="white"/>
                </a:solidFill>
                <a:cs typeface="HP Simplified"/>
              </a:rPr>
              <a:t>© Copyright 2013 Hewlett-Packard Development Company, L.P.  The information contained herein is subject to change without notice.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20677" y="2394858"/>
            <a:ext cx="8224605" cy="2144068"/>
            <a:chOff x="320676" y="2021584"/>
            <a:chExt cx="7074949" cy="1383272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676" y="2021584"/>
              <a:ext cx="4419006" cy="1100332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 userDrawn="1"/>
          </p:nvSpPr>
          <p:spPr>
            <a:xfrm>
              <a:off x="1506398" y="2908442"/>
              <a:ext cx="5889227" cy="496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30213">
                <a:spcAft>
                  <a:spcPts val="400"/>
                </a:spcAft>
                <a:buSzPct val="100000"/>
              </a:pPr>
              <a:r>
                <a:rPr lang="en-US" sz="4400" dirty="0">
                  <a:solidFill>
                    <a:prstClr val="white"/>
                  </a:solidFill>
                  <a:latin typeface="HP Simplified Light" pitchFamily="34" charset="0"/>
                </a:rPr>
                <a:t>Security for the new </a:t>
              </a:r>
              <a:r>
                <a:rPr lang="en-US" sz="4400" dirty="0" smtClean="0">
                  <a:solidFill>
                    <a:prstClr val="white"/>
                  </a:solidFill>
                  <a:latin typeface="HP Simplified Light" pitchFamily="34" charset="0"/>
                </a:rPr>
                <a:t>reality</a:t>
              </a:r>
              <a:endParaRPr lang="en-US" sz="4400" dirty="0" smtClean="0">
                <a:solidFill>
                  <a:prstClr val="white"/>
                </a:solidFill>
                <a:latin typeface="HP Simplified Light" pitchFamily="34" charset="0"/>
                <a:cs typeface="HP Simplified" pitchFamily="34" charset="0"/>
              </a:endParaRPr>
            </a:p>
          </p:txBody>
        </p:sp>
      </p:grp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7289480" y="628356"/>
            <a:ext cx="1615038" cy="1738992"/>
            <a:chOff x="1925638" y="481013"/>
            <a:chExt cx="5164138" cy="4170363"/>
          </a:xfrm>
        </p:grpSpPr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2989263" y="481013"/>
              <a:ext cx="2863850" cy="2838450"/>
            </a:xfrm>
            <a:custGeom>
              <a:avLst/>
              <a:gdLst>
                <a:gd name="T0" fmla="*/ 297 w 762"/>
                <a:gd name="T1" fmla="*/ 644 h 755"/>
                <a:gd name="T2" fmla="*/ 356 w 762"/>
                <a:gd name="T3" fmla="*/ 587 h 755"/>
                <a:gd name="T4" fmla="*/ 404 w 762"/>
                <a:gd name="T5" fmla="*/ 587 h 755"/>
                <a:gd name="T6" fmla="*/ 499 w 762"/>
                <a:gd name="T7" fmla="*/ 587 h 755"/>
                <a:gd name="T8" fmla="*/ 474 w 762"/>
                <a:gd name="T9" fmla="*/ 685 h 755"/>
                <a:gd name="T10" fmla="*/ 552 w 762"/>
                <a:gd name="T11" fmla="*/ 587 h 755"/>
                <a:gd name="T12" fmla="*/ 474 w 762"/>
                <a:gd name="T13" fmla="*/ 704 h 755"/>
                <a:gd name="T14" fmla="*/ 762 w 762"/>
                <a:gd name="T15" fmla="*/ 408 h 755"/>
                <a:gd name="T16" fmla="*/ 594 w 762"/>
                <a:gd name="T17" fmla="*/ 359 h 755"/>
                <a:gd name="T18" fmla="*/ 638 w 762"/>
                <a:gd name="T19" fmla="*/ 227 h 755"/>
                <a:gd name="T20" fmla="*/ 552 w 762"/>
                <a:gd name="T21" fmla="*/ 180 h 755"/>
                <a:gd name="T22" fmla="*/ 644 w 762"/>
                <a:gd name="T23" fmla="*/ 178 h 755"/>
                <a:gd name="T24" fmla="*/ 380 w 762"/>
                <a:gd name="T25" fmla="*/ 0 h 755"/>
                <a:gd name="T26" fmla="*/ 106 w 762"/>
                <a:gd name="T27" fmla="*/ 227 h 755"/>
                <a:gd name="T28" fmla="*/ 165 w 762"/>
                <a:gd name="T29" fmla="*/ 359 h 755"/>
                <a:gd name="T30" fmla="*/ 0 w 762"/>
                <a:gd name="T31" fmla="*/ 428 h 755"/>
                <a:gd name="T32" fmla="*/ 288 w 762"/>
                <a:gd name="T33" fmla="*/ 685 h 755"/>
                <a:gd name="T34" fmla="*/ 714 w 762"/>
                <a:gd name="T35" fmla="*/ 407 h 755"/>
                <a:gd name="T36" fmla="*/ 571 w 762"/>
                <a:gd name="T37" fmla="*/ 539 h 755"/>
                <a:gd name="T38" fmla="*/ 404 w 762"/>
                <a:gd name="T39" fmla="*/ 67 h 755"/>
                <a:gd name="T40" fmla="*/ 404 w 762"/>
                <a:gd name="T41" fmla="*/ 180 h 755"/>
                <a:gd name="T42" fmla="*/ 404 w 762"/>
                <a:gd name="T43" fmla="*/ 227 h 755"/>
                <a:gd name="T44" fmla="*/ 546 w 762"/>
                <a:gd name="T45" fmla="*/ 359 h 755"/>
                <a:gd name="T46" fmla="*/ 404 w 762"/>
                <a:gd name="T47" fmla="*/ 227 h 755"/>
                <a:gd name="T48" fmla="*/ 546 w 762"/>
                <a:gd name="T49" fmla="*/ 407 h 755"/>
                <a:gd name="T50" fmla="*/ 404 w 762"/>
                <a:gd name="T51" fmla="*/ 539 h 755"/>
                <a:gd name="T52" fmla="*/ 356 w 762"/>
                <a:gd name="T53" fmla="*/ 539 h 755"/>
                <a:gd name="T54" fmla="*/ 213 w 762"/>
                <a:gd name="T55" fmla="*/ 407 h 755"/>
                <a:gd name="T56" fmla="*/ 356 w 762"/>
                <a:gd name="T57" fmla="*/ 539 h 755"/>
                <a:gd name="T58" fmla="*/ 213 w 762"/>
                <a:gd name="T59" fmla="*/ 359 h 755"/>
                <a:gd name="T60" fmla="*/ 356 w 762"/>
                <a:gd name="T61" fmla="*/ 227 h 755"/>
                <a:gd name="T62" fmla="*/ 356 w 762"/>
                <a:gd name="T63" fmla="*/ 66 h 755"/>
                <a:gd name="T64" fmla="*/ 261 w 762"/>
                <a:gd name="T65" fmla="*/ 180 h 755"/>
                <a:gd name="T66" fmla="*/ 115 w 762"/>
                <a:gd name="T67" fmla="*/ 180 h 755"/>
                <a:gd name="T68" fmla="*/ 207 w 762"/>
                <a:gd name="T69" fmla="*/ 180 h 755"/>
                <a:gd name="T70" fmla="*/ 84 w 762"/>
                <a:gd name="T71" fmla="*/ 539 h 755"/>
                <a:gd name="T72" fmla="*/ 165 w 762"/>
                <a:gd name="T73" fmla="*/ 407 h 755"/>
                <a:gd name="T74" fmla="*/ 84 w 762"/>
                <a:gd name="T75" fmla="*/ 539 h 755"/>
                <a:gd name="T76" fmla="*/ 207 w 762"/>
                <a:gd name="T77" fmla="*/ 587 h 755"/>
                <a:gd name="T78" fmla="*/ 115 w 762"/>
                <a:gd name="T79" fmla="*/ 587 h 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62" h="755">
                  <a:moveTo>
                    <a:pt x="288" y="685"/>
                  </a:moveTo>
                  <a:cubicBezTo>
                    <a:pt x="288" y="670"/>
                    <a:pt x="291" y="656"/>
                    <a:pt x="297" y="644"/>
                  </a:cubicBezTo>
                  <a:cubicBezTo>
                    <a:pt x="284" y="626"/>
                    <a:pt x="271" y="607"/>
                    <a:pt x="261" y="587"/>
                  </a:cubicBezTo>
                  <a:cubicBezTo>
                    <a:pt x="356" y="587"/>
                    <a:pt x="356" y="587"/>
                    <a:pt x="356" y="587"/>
                  </a:cubicBezTo>
                  <a:cubicBezTo>
                    <a:pt x="356" y="587"/>
                    <a:pt x="356" y="587"/>
                    <a:pt x="356" y="587"/>
                  </a:cubicBezTo>
                  <a:cubicBezTo>
                    <a:pt x="404" y="587"/>
                    <a:pt x="404" y="587"/>
                    <a:pt x="404" y="587"/>
                  </a:cubicBezTo>
                  <a:cubicBezTo>
                    <a:pt x="404" y="587"/>
                    <a:pt x="404" y="587"/>
                    <a:pt x="404" y="587"/>
                  </a:cubicBezTo>
                  <a:cubicBezTo>
                    <a:pt x="499" y="587"/>
                    <a:pt x="499" y="587"/>
                    <a:pt x="499" y="587"/>
                  </a:cubicBezTo>
                  <a:cubicBezTo>
                    <a:pt x="488" y="606"/>
                    <a:pt x="477" y="625"/>
                    <a:pt x="463" y="641"/>
                  </a:cubicBezTo>
                  <a:cubicBezTo>
                    <a:pt x="470" y="655"/>
                    <a:pt x="474" y="669"/>
                    <a:pt x="474" y="685"/>
                  </a:cubicBezTo>
                  <a:cubicBezTo>
                    <a:pt x="474" y="702"/>
                    <a:pt x="474" y="702"/>
                    <a:pt x="474" y="702"/>
                  </a:cubicBezTo>
                  <a:cubicBezTo>
                    <a:pt x="506" y="670"/>
                    <a:pt x="532" y="631"/>
                    <a:pt x="552" y="587"/>
                  </a:cubicBezTo>
                  <a:cubicBezTo>
                    <a:pt x="646" y="587"/>
                    <a:pt x="646" y="587"/>
                    <a:pt x="646" y="587"/>
                  </a:cubicBezTo>
                  <a:cubicBezTo>
                    <a:pt x="603" y="642"/>
                    <a:pt x="543" y="684"/>
                    <a:pt x="474" y="704"/>
                  </a:cubicBezTo>
                  <a:cubicBezTo>
                    <a:pt x="474" y="754"/>
                    <a:pt x="474" y="754"/>
                    <a:pt x="474" y="754"/>
                  </a:cubicBezTo>
                  <a:cubicBezTo>
                    <a:pt x="632" y="714"/>
                    <a:pt x="751" y="575"/>
                    <a:pt x="762" y="408"/>
                  </a:cubicBezTo>
                  <a:cubicBezTo>
                    <a:pt x="734" y="397"/>
                    <a:pt x="710" y="381"/>
                    <a:pt x="690" y="359"/>
                  </a:cubicBezTo>
                  <a:cubicBezTo>
                    <a:pt x="594" y="359"/>
                    <a:pt x="594" y="359"/>
                    <a:pt x="594" y="359"/>
                  </a:cubicBezTo>
                  <a:cubicBezTo>
                    <a:pt x="592" y="313"/>
                    <a:pt x="584" y="269"/>
                    <a:pt x="570" y="227"/>
                  </a:cubicBezTo>
                  <a:cubicBezTo>
                    <a:pt x="638" y="227"/>
                    <a:pt x="638" y="227"/>
                    <a:pt x="638" y="227"/>
                  </a:cubicBezTo>
                  <a:cubicBezTo>
                    <a:pt x="638" y="211"/>
                    <a:pt x="640" y="195"/>
                    <a:pt x="644" y="180"/>
                  </a:cubicBezTo>
                  <a:cubicBezTo>
                    <a:pt x="552" y="180"/>
                    <a:pt x="552" y="180"/>
                    <a:pt x="552" y="180"/>
                  </a:cubicBezTo>
                  <a:cubicBezTo>
                    <a:pt x="531" y="134"/>
                    <a:pt x="504" y="94"/>
                    <a:pt x="471" y="61"/>
                  </a:cubicBezTo>
                  <a:cubicBezTo>
                    <a:pt x="541" y="81"/>
                    <a:pt x="601" y="123"/>
                    <a:pt x="644" y="178"/>
                  </a:cubicBezTo>
                  <a:cubicBezTo>
                    <a:pt x="649" y="160"/>
                    <a:pt x="656" y="144"/>
                    <a:pt x="665" y="128"/>
                  </a:cubicBezTo>
                  <a:cubicBezTo>
                    <a:pt x="595" y="50"/>
                    <a:pt x="493" y="0"/>
                    <a:pt x="380" y="0"/>
                  </a:cubicBezTo>
                  <a:cubicBezTo>
                    <a:pt x="277" y="0"/>
                    <a:pt x="183" y="42"/>
                    <a:pt x="114" y="108"/>
                  </a:cubicBezTo>
                  <a:cubicBezTo>
                    <a:pt x="115" y="137"/>
                    <a:pt x="115" y="180"/>
                    <a:pt x="106" y="227"/>
                  </a:cubicBezTo>
                  <a:cubicBezTo>
                    <a:pt x="189" y="227"/>
                    <a:pt x="189" y="227"/>
                    <a:pt x="189" y="227"/>
                  </a:cubicBezTo>
                  <a:cubicBezTo>
                    <a:pt x="175" y="269"/>
                    <a:pt x="167" y="313"/>
                    <a:pt x="165" y="359"/>
                  </a:cubicBezTo>
                  <a:cubicBezTo>
                    <a:pt x="58" y="359"/>
                    <a:pt x="58" y="359"/>
                    <a:pt x="58" y="359"/>
                  </a:cubicBezTo>
                  <a:cubicBezTo>
                    <a:pt x="42" y="385"/>
                    <a:pt x="22" y="408"/>
                    <a:pt x="0" y="428"/>
                  </a:cubicBezTo>
                  <a:cubicBezTo>
                    <a:pt x="19" y="587"/>
                    <a:pt x="135" y="717"/>
                    <a:pt x="288" y="755"/>
                  </a:cubicBezTo>
                  <a:lnTo>
                    <a:pt x="288" y="685"/>
                  </a:lnTo>
                  <a:close/>
                  <a:moveTo>
                    <a:pt x="594" y="407"/>
                  </a:moveTo>
                  <a:cubicBezTo>
                    <a:pt x="714" y="407"/>
                    <a:pt x="714" y="407"/>
                    <a:pt x="714" y="407"/>
                  </a:cubicBezTo>
                  <a:cubicBezTo>
                    <a:pt x="711" y="454"/>
                    <a:pt x="697" y="499"/>
                    <a:pt x="676" y="539"/>
                  </a:cubicBezTo>
                  <a:cubicBezTo>
                    <a:pt x="571" y="539"/>
                    <a:pt x="571" y="539"/>
                    <a:pt x="571" y="539"/>
                  </a:cubicBezTo>
                  <a:cubicBezTo>
                    <a:pt x="584" y="497"/>
                    <a:pt x="592" y="453"/>
                    <a:pt x="594" y="407"/>
                  </a:cubicBezTo>
                  <a:close/>
                  <a:moveTo>
                    <a:pt x="404" y="67"/>
                  </a:moveTo>
                  <a:cubicBezTo>
                    <a:pt x="442" y="95"/>
                    <a:pt x="474" y="134"/>
                    <a:pt x="498" y="180"/>
                  </a:cubicBezTo>
                  <a:cubicBezTo>
                    <a:pt x="404" y="180"/>
                    <a:pt x="404" y="180"/>
                    <a:pt x="404" y="180"/>
                  </a:cubicBezTo>
                  <a:lnTo>
                    <a:pt x="404" y="67"/>
                  </a:lnTo>
                  <a:close/>
                  <a:moveTo>
                    <a:pt x="404" y="227"/>
                  </a:moveTo>
                  <a:cubicBezTo>
                    <a:pt x="519" y="227"/>
                    <a:pt x="519" y="227"/>
                    <a:pt x="519" y="227"/>
                  </a:cubicBezTo>
                  <a:cubicBezTo>
                    <a:pt x="534" y="268"/>
                    <a:pt x="544" y="313"/>
                    <a:pt x="546" y="359"/>
                  </a:cubicBezTo>
                  <a:cubicBezTo>
                    <a:pt x="404" y="359"/>
                    <a:pt x="404" y="359"/>
                    <a:pt x="404" y="359"/>
                  </a:cubicBezTo>
                  <a:lnTo>
                    <a:pt x="404" y="227"/>
                  </a:lnTo>
                  <a:close/>
                  <a:moveTo>
                    <a:pt x="404" y="407"/>
                  </a:moveTo>
                  <a:cubicBezTo>
                    <a:pt x="546" y="407"/>
                    <a:pt x="546" y="407"/>
                    <a:pt x="546" y="407"/>
                  </a:cubicBezTo>
                  <a:cubicBezTo>
                    <a:pt x="544" y="453"/>
                    <a:pt x="534" y="498"/>
                    <a:pt x="520" y="539"/>
                  </a:cubicBezTo>
                  <a:cubicBezTo>
                    <a:pt x="404" y="539"/>
                    <a:pt x="404" y="539"/>
                    <a:pt x="404" y="539"/>
                  </a:cubicBezTo>
                  <a:lnTo>
                    <a:pt x="404" y="407"/>
                  </a:lnTo>
                  <a:close/>
                  <a:moveTo>
                    <a:pt x="356" y="539"/>
                  </a:moveTo>
                  <a:cubicBezTo>
                    <a:pt x="240" y="539"/>
                    <a:pt x="240" y="539"/>
                    <a:pt x="240" y="539"/>
                  </a:cubicBezTo>
                  <a:cubicBezTo>
                    <a:pt x="225" y="498"/>
                    <a:pt x="215" y="453"/>
                    <a:pt x="213" y="407"/>
                  </a:cubicBezTo>
                  <a:cubicBezTo>
                    <a:pt x="356" y="407"/>
                    <a:pt x="356" y="407"/>
                    <a:pt x="356" y="407"/>
                  </a:cubicBezTo>
                  <a:lnTo>
                    <a:pt x="356" y="539"/>
                  </a:lnTo>
                  <a:close/>
                  <a:moveTo>
                    <a:pt x="356" y="359"/>
                  </a:moveTo>
                  <a:cubicBezTo>
                    <a:pt x="213" y="359"/>
                    <a:pt x="213" y="359"/>
                    <a:pt x="213" y="359"/>
                  </a:cubicBezTo>
                  <a:cubicBezTo>
                    <a:pt x="215" y="313"/>
                    <a:pt x="225" y="268"/>
                    <a:pt x="240" y="227"/>
                  </a:cubicBezTo>
                  <a:cubicBezTo>
                    <a:pt x="356" y="227"/>
                    <a:pt x="356" y="227"/>
                    <a:pt x="356" y="227"/>
                  </a:cubicBezTo>
                  <a:lnTo>
                    <a:pt x="356" y="359"/>
                  </a:lnTo>
                  <a:close/>
                  <a:moveTo>
                    <a:pt x="356" y="66"/>
                  </a:moveTo>
                  <a:cubicBezTo>
                    <a:pt x="356" y="180"/>
                    <a:pt x="356" y="180"/>
                    <a:pt x="356" y="180"/>
                  </a:cubicBezTo>
                  <a:cubicBezTo>
                    <a:pt x="261" y="180"/>
                    <a:pt x="261" y="180"/>
                    <a:pt x="261" y="180"/>
                  </a:cubicBezTo>
                  <a:cubicBezTo>
                    <a:pt x="285" y="133"/>
                    <a:pt x="318" y="94"/>
                    <a:pt x="356" y="66"/>
                  </a:cubicBezTo>
                  <a:close/>
                  <a:moveTo>
                    <a:pt x="115" y="180"/>
                  </a:moveTo>
                  <a:cubicBezTo>
                    <a:pt x="158" y="124"/>
                    <a:pt x="218" y="82"/>
                    <a:pt x="287" y="62"/>
                  </a:cubicBezTo>
                  <a:cubicBezTo>
                    <a:pt x="254" y="95"/>
                    <a:pt x="227" y="134"/>
                    <a:pt x="207" y="180"/>
                  </a:cubicBezTo>
                  <a:lnTo>
                    <a:pt x="115" y="180"/>
                  </a:lnTo>
                  <a:close/>
                  <a:moveTo>
                    <a:pt x="84" y="539"/>
                  </a:moveTo>
                  <a:cubicBezTo>
                    <a:pt x="63" y="499"/>
                    <a:pt x="50" y="454"/>
                    <a:pt x="46" y="407"/>
                  </a:cubicBezTo>
                  <a:cubicBezTo>
                    <a:pt x="165" y="407"/>
                    <a:pt x="165" y="407"/>
                    <a:pt x="165" y="407"/>
                  </a:cubicBezTo>
                  <a:cubicBezTo>
                    <a:pt x="167" y="453"/>
                    <a:pt x="175" y="497"/>
                    <a:pt x="189" y="539"/>
                  </a:cubicBezTo>
                  <a:lnTo>
                    <a:pt x="84" y="539"/>
                  </a:lnTo>
                  <a:close/>
                  <a:moveTo>
                    <a:pt x="115" y="587"/>
                  </a:moveTo>
                  <a:cubicBezTo>
                    <a:pt x="207" y="587"/>
                    <a:pt x="207" y="587"/>
                    <a:pt x="207" y="587"/>
                  </a:cubicBezTo>
                  <a:cubicBezTo>
                    <a:pt x="227" y="632"/>
                    <a:pt x="254" y="672"/>
                    <a:pt x="287" y="704"/>
                  </a:cubicBezTo>
                  <a:cubicBezTo>
                    <a:pt x="218" y="684"/>
                    <a:pt x="157" y="642"/>
                    <a:pt x="115" y="58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3748088" y="2857501"/>
              <a:ext cx="1692275" cy="1793875"/>
            </a:xfrm>
            <a:custGeom>
              <a:avLst/>
              <a:gdLst>
                <a:gd name="T0" fmla="*/ 195 w 450"/>
                <a:gd name="T1" fmla="*/ 477 h 477"/>
                <a:gd name="T2" fmla="*/ 194 w 450"/>
                <a:gd name="T3" fmla="*/ 475 h 477"/>
                <a:gd name="T4" fmla="*/ 38 w 450"/>
                <a:gd name="T5" fmla="*/ 320 h 477"/>
                <a:gd name="T6" fmla="*/ 32 w 450"/>
                <a:gd name="T7" fmla="*/ 304 h 477"/>
                <a:gd name="T8" fmla="*/ 38 w 450"/>
                <a:gd name="T9" fmla="*/ 289 h 477"/>
                <a:gd name="T10" fmla="*/ 69 w 450"/>
                <a:gd name="T11" fmla="*/ 289 h 477"/>
                <a:gd name="T12" fmla="*/ 131 w 450"/>
                <a:gd name="T13" fmla="*/ 351 h 477"/>
                <a:gd name="T14" fmla="*/ 148 w 450"/>
                <a:gd name="T15" fmla="*/ 354 h 477"/>
                <a:gd name="T16" fmla="*/ 157 w 450"/>
                <a:gd name="T17" fmla="*/ 340 h 477"/>
                <a:gd name="T18" fmla="*/ 157 w 450"/>
                <a:gd name="T19" fmla="*/ 53 h 477"/>
                <a:gd name="T20" fmla="*/ 179 w 450"/>
                <a:gd name="T21" fmla="*/ 31 h 477"/>
                <a:gd name="T22" fmla="*/ 194 w 450"/>
                <a:gd name="T23" fmla="*/ 37 h 477"/>
                <a:gd name="T24" fmla="*/ 201 w 450"/>
                <a:gd name="T25" fmla="*/ 53 h 477"/>
                <a:gd name="T26" fmla="*/ 201 w 450"/>
                <a:gd name="T27" fmla="*/ 225 h 477"/>
                <a:gd name="T28" fmla="*/ 216 w 450"/>
                <a:gd name="T29" fmla="*/ 241 h 477"/>
                <a:gd name="T30" fmla="*/ 222 w 450"/>
                <a:gd name="T31" fmla="*/ 241 h 477"/>
                <a:gd name="T32" fmla="*/ 237 w 450"/>
                <a:gd name="T33" fmla="*/ 228 h 477"/>
                <a:gd name="T34" fmla="*/ 259 w 450"/>
                <a:gd name="T35" fmla="*/ 213 h 477"/>
                <a:gd name="T36" fmla="*/ 259 w 450"/>
                <a:gd name="T37" fmla="*/ 213 h 477"/>
                <a:gd name="T38" fmla="*/ 281 w 450"/>
                <a:gd name="T39" fmla="*/ 229 h 477"/>
                <a:gd name="T40" fmla="*/ 293 w 450"/>
                <a:gd name="T41" fmla="*/ 242 h 477"/>
                <a:gd name="T42" fmla="*/ 309 w 450"/>
                <a:gd name="T43" fmla="*/ 235 h 477"/>
                <a:gd name="T44" fmla="*/ 329 w 450"/>
                <a:gd name="T45" fmla="*/ 226 h 477"/>
                <a:gd name="T46" fmla="*/ 349 w 450"/>
                <a:gd name="T47" fmla="*/ 248 h 477"/>
                <a:gd name="T48" fmla="*/ 363 w 450"/>
                <a:gd name="T49" fmla="*/ 263 h 477"/>
                <a:gd name="T50" fmla="*/ 364 w 450"/>
                <a:gd name="T51" fmla="*/ 263 h 477"/>
                <a:gd name="T52" fmla="*/ 379 w 450"/>
                <a:gd name="T53" fmla="*/ 256 h 477"/>
                <a:gd name="T54" fmla="*/ 398 w 450"/>
                <a:gd name="T55" fmla="*/ 247 h 477"/>
                <a:gd name="T56" fmla="*/ 418 w 450"/>
                <a:gd name="T57" fmla="*/ 269 h 477"/>
                <a:gd name="T58" fmla="*/ 418 w 450"/>
                <a:gd name="T59" fmla="*/ 270 h 477"/>
                <a:gd name="T60" fmla="*/ 418 w 450"/>
                <a:gd name="T61" fmla="*/ 477 h 477"/>
                <a:gd name="T62" fmla="*/ 450 w 450"/>
                <a:gd name="T63" fmla="*/ 477 h 477"/>
                <a:gd name="T64" fmla="*/ 450 w 450"/>
                <a:gd name="T65" fmla="*/ 270 h 477"/>
                <a:gd name="T66" fmla="*/ 450 w 450"/>
                <a:gd name="T67" fmla="*/ 270 h 477"/>
                <a:gd name="T68" fmla="*/ 400 w 450"/>
                <a:gd name="T69" fmla="*/ 215 h 477"/>
                <a:gd name="T70" fmla="*/ 373 w 450"/>
                <a:gd name="T71" fmla="*/ 221 h 477"/>
                <a:gd name="T72" fmla="*/ 331 w 450"/>
                <a:gd name="T73" fmla="*/ 195 h 477"/>
                <a:gd name="T74" fmla="*/ 302 w 450"/>
                <a:gd name="T75" fmla="*/ 201 h 477"/>
                <a:gd name="T76" fmla="*/ 259 w 450"/>
                <a:gd name="T77" fmla="*/ 181 h 477"/>
                <a:gd name="T78" fmla="*/ 259 w 450"/>
                <a:gd name="T79" fmla="*/ 181 h 477"/>
                <a:gd name="T80" fmla="*/ 232 w 450"/>
                <a:gd name="T81" fmla="*/ 188 h 477"/>
                <a:gd name="T82" fmla="*/ 232 w 450"/>
                <a:gd name="T83" fmla="*/ 53 h 477"/>
                <a:gd name="T84" fmla="*/ 217 w 450"/>
                <a:gd name="T85" fmla="*/ 15 h 477"/>
                <a:gd name="T86" fmla="*/ 179 w 450"/>
                <a:gd name="T87" fmla="*/ 0 h 477"/>
                <a:gd name="T88" fmla="*/ 126 w 450"/>
                <a:gd name="T89" fmla="*/ 53 h 477"/>
                <a:gd name="T90" fmla="*/ 126 w 450"/>
                <a:gd name="T91" fmla="*/ 302 h 477"/>
                <a:gd name="T92" fmla="*/ 91 w 450"/>
                <a:gd name="T93" fmla="*/ 267 h 477"/>
                <a:gd name="T94" fmla="*/ 16 w 450"/>
                <a:gd name="T95" fmla="*/ 267 h 477"/>
                <a:gd name="T96" fmla="*/ 0 w 450"/>
                <a:gd name="T97" fmla="*/ 304 h 477"/>
                <a:gd name="T98" fmla="*/ 16 w 450"/>
                <a:gd name="T99" fmla="*/ 342 h 477"/>
                <a:gd name="T100" fmla="*/ 151 w 450"/>
                <a:gd name="T101" fmla="*/ 477 h 477"/>
                <a:gd name="T102" fmla="*/ 195 w 450"/>
                <a:gd name="T103" fmla="*/ 477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0" h="477">
                  <a:moveTo>
                    <a:pt x="195" y="477"/>
                  </a:moveTo>
                  <a:cubicBezTo>
                    <a:pt x="195" y="477"/>
                    <a:pt x="194" y="476"/>
                    <a:pt x="194" y="475"/>
                  </a:cubicBezTo>
                  <a:cubicBezTo>
                    <a:pt x="38" y="320"/>
                    <a:pt x="38" y="320"/>
                    <a:pt x="38" y="320"/>
                  </a:cubicBezTo>
                  <a:cubicBezTo>
                    <a:pt x="34" y="316"/>
                    <a:pt x="32" y="310"/>
                    <a:pt x="32" y="304"/>
                  </a:cubicBezTo>
                  <a:cubicBezTo>
                    <a:pt x="32" y="299"/>
                    <a:pt x="34" y="293"/>
                    <a:pt x="38" y="289"/>
                  </a:cubicBezTo>
                  <a:cubicBezTo>
                    <a:pt x="46" y="281"/>
                    <a:pt x="60" y="281"/>
                    <a:pt x="69" y="289"/>
                  </a:cubicBezTo>
                  <a:cubicBezTo>
                    <a:pt x="131" y="351"/>
                    <a:pt x="131" y="351"/>
                    <a:pt x="131" y="351"/>
                  </a:cubicBezTo>
                  <a:cubicBezTo>
                    <a:pt x="135" y="355"/>
                    <a:pt x="142" y="357"/>
                    <a:pt x="148" y="354"/>
                  </a:cubicBezTo>
                  <a:cubicBezTo>
                    <a:pt x="154" y="352"/>
                    <a:pt x="157" y="346"/>
                    <a:pt x="157" y="340"/>
                  </a:cubicBezTo>
                  <a:cubicBezTo>
                    <a:pt x="157" y="53"/>
                    <a:pt x="157" y="53"/>
                    <a:pt x="157" y="53"/>
                  </a:cubicBezTo>
                  <a:cubicBezTo>
                    <a:pt x="157" y="41"/>
                    <a:pt x="167" y="31"/>
                    <a:pt x="179" y="31"/>
                  </a:cubicBezTo>
                  <a:cubicBezTo>
                    <a:pt x="185" y="31"/>
                    <a:pt x="190" y="33"/>
                    <a:pt x="194" y="37"/>
                  </a:cubicBezTo>
                  <a:cubicBezTo>
                    <a:pt x="198" y="41"/>
                    <a:pt x="201" y="47"/>
                    <a:pt x="201" y="53"/>
                  </a:cubicBezTo>
                  <a:cubicBezTo>
                    <a:pt x="201" y="225"/>
                    <a:pt x="201" y="225"/>
                    <a:pt x="201" y="225"/>
                  </a:cubicBezTo>
                  <a:cubicBezTo>
                    <a:pt x="201" y="234"/>
                    <a:pt x="208" y="241"/>
                    <a:pt x="216" y="241"/>
                  </a:cubicBezTo>
                  <a:cubicBezTo>
                    <a:pt x="222" y="241"/>
                    <a:pt x="222" y="241"/>
                    <a:pt x="222" y="241"/>
                  </a:cubicBezTo>
                  <a:cubicBezTo>
                    <a:pt x="229" y="241"/>
                    <a:pt x="236" y="236"/>
                    <a:pt x="237" y="228"/>
                  </a:cubicBezTo>
                  <a:cubicBezTo>
                    <a:pt x="239" y="222"/>
                    <a:pt x="246" y="213"/>
                    <a:pt x="259" y="213"/>
                  </a:cubicBezTo>
                  <a:cubicBezTo>
                    <a:pt x="259" y="213"/>
                    <a:pt x="259" y="213"/>
                    <a:pt x="259" y="213"/>
                  </a:cubicBezTo>
                  <a:cubicBezTo>
                    <a:pt x="272" y="213"/>
                    <a:pt x="280" y="223"/>
                    <a:pt x="281" y="229"/>
                  </a:cubicBezTo>
                  <a:cubicBezTo>
                    <a:pt x="282" y="235"/>
                    <a:pt x="287" y="240"/>
                    <a:pt x="293" y="242"/>
                  </a:cubicBezTo>
                  <a:cubicBezTo>
                    <a:pt x="299" y="243"/>
                    <a:pt x="306" y="241"/>
                    <a:pt x="309" y="235"/>
                  </a:cubicBezTo>
                  <a:cubicBezTo>
                    <a:pt x="314" y="229"/>
                    <a:pt x="321" y="225"/>
                    <a:pt x="329" y="226"/>
                  </a:cubicBezTo>
                  <a:cubicBezTo>
                    <a:pt x="340" y="227"/>
                    <a:pt x="349" y="236"/>
                    <a:pt x="349" y="248"/>
                  </a:cubicBezTo>
                  <a:cubicBezTo>
                    <a:pt x="349" y="256"/>
                    <a:pt x="355" y="262"/>
                    <a:pt x="363" y="263"/>
                  </a:cubicBezTo>
                  <a:cubicBezTo>
                    <a:pt x="364" y="263"/>
                    <a:pt x="364" y="263"/>
                    <a:pt x="364" y="263"/>
                  </a:cubicBezTo>
                  <a:cubicBezTo>
                    <a:pt x="370" y="264"/>
                    <a:pt x="375" y="261"/>
                    <a:pt x="379" y="256"/>
                  </a:cubicBezTo>
                  <a:cubicBezTo>
                    <a:pt x="383" y="250"/>
                    <a:pt x="390" y="246"/>
                    <a:pt x="398" y="247"/>
                  </a:cubicBezTo>
                  <a:cubicBezTo>
                    <a:pt x="410" y="248"/>
                    <a:pt x="419" y="257"/>
                    <a:pt x="418" y="269"/>
                  </a:cubicBezTo>
                  <a:cubicBezTo>
                    <a:pt x="418" y="269"/>
                    <a:pt x="418" y="270"/>
                    <a:pt x="418" y="270"/>
                  </a:cubicBezTo>
                  <a:cubicBezTo>
                    <a:pt x="418" y="477"/>
                    <a:pt x="418" y="477"/>
                    <a:pt x="418" y="477"/>
                  </a:cubicBezTo>
                  <a:cubicBezTo>
                    <a:pt x="450" y="477"/>
                    <a:pt x="450" y="477"/>
                    <a:pt x="450" y="477"/>
                  </a:cubicBezTo>
                  <a:cubicBezTo>
                    <a:pt x="450" y="270"/>
                    <a:pt x="450" y="270"/>
                    <a:pt x="450" y="270"/>
                  </a:cubicBezTo>
                  <a:cubicBezTo>
                    <a:pt x="450" y="270"/>
                    <a:pt x="450" y="270"/>
                    <a:pt x="450" y="270"/>
                  </a:cubicBezTo>
                  <a:cubicBezTo>
                    <a:pt x="450" y="241"/>
                    <a:pt x="429" y="218"/>
                    <a:pt x="400" y="215"/>
                  </a:cubicBezTo>
                  <a:cubicBezTo>
                    <a:pt x="391" y="215"/>
                    <a:pt x="381" y="217"/>
                    <a:pt x="373" y="221"/>
                  </a:cubicBezTo>
                  <a:cubicBezTo>
                    <a:pt x="364" y="206"/>
                    <a:pt x="349" y="196"/>
                    <a:pt x="331" y="195"/>
                  </a:cubicBezTo>
                  <a:cubicBezTo>
                    <a:pt x="321" y="194"/>
                    <a:pt x="310" y="196"/>
                    <a:pt x="302" y="201"/>
                  </a:cubicBezTo>
                  <a:cubicBezTo>
                    <a:pt x="292" y="190"/>
                    <a:pt x="277" y="181"/>
                    <a:pt x="259" y="181"/>
                  </a:cubicBezTo>
                  <a:cubicBezTo>
                    <a:pt x="259" y="181"/>
                    <a:pt x="259" y="181"/>
                    <a:pt x="259" y="181"/>
                  </a:cubicBezTo>
                  <a:cubicBezTo>
                    <a:pt x="249" y="181"/>
                    <a:pt x="240" y="184"/>
                    <a:pt x="232" y="188"/>
                  </a:cubicBezTo>
                  <a:cubicBezTo>
                    <a:pt x="232" y="53"/>
                    <a:pt x="232" y="53"/>
                    <a:pt x="232" y="53"/>
                  </a:cubicBezTo>
                  <a:cubicBezTo>
                    <a:pt x="232" y="38"/>
                    <a:pt x="227" y="25"/>
                    <a:pt x="217" y="15"/>
                  </a:cubicBezTo>
                  <a:cubicBezTo>
                    <a:pt x="207" y="5"/>
                    <a:pt x="193" y="0"/>
                    <a:pt x="179" y="0"/>
                  </a:cubicBezTo>
                  <a:cubicBezTo>
                    <a:pt x="150" y="0"/>
                    <a:pt x="126" y="23"/>
                    <a:pt x="126" y="53"/>
                  </a:cubicBezTo>
                  <a:cubicBezTo>
                    <a:pt x="126" y="302"/>
                    <a:pt x="126" y="302"/>
                    <a:pt x="126" y="302"/>
                  </a:cubicBezTo>
                  <a:cubicBezTo>
                    <a:pt x="91" y="267"/>
                    <a:pt x="91" y="267"/>
                    <a:pt x="91" y="267"/>
                  </a:cubicBezTo>
                  <a:cubicBezTo>
                    <a:pt x="70" y="246"/>
                    <a:pt x="36" y="246"/>
                    <a:pt x="16" y="267"/>
                  </a:cubicBezTo>
                  <a:cubicBezTo>
                    <a:pt x="6" y="277"/>
                    <a:pt x="0" y="290"/>
                    <a:pt x="0" y="304"/>
                  </a:cubicBezTo>
                  <a:cubicBezTo>
                    <a:pt x="0" y="318"/>
                    <a:pt x="6" y="332"/>
                    <a:pt x="16" y="342"/>
                  </a:cubicBezTo>
                  <a:cubicBezTo>
                    <a:pt x="151" y="477"/>
                    <a:pt x="151" y="477"/>
                    <a:pt x="151" y="477"/>
                  </a:cubicBezTo>
                  <a:lnTo>
                    <a:pt x="195" y="477"/>
                  </a:lnTo>
                  <a:close/>
                </a:path>
              </a:pathLst>
            </a:custGeom>
            <a:solidFill>
              <a:srgbClr val="FFFFFF"/>
            </a:solidFill>
            <a:ln w="10" cap="flat">
              <a:solidFill>
                <a:srgbClr val="0096D6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1925638" y="769938"/>
              <a:ext cx="1500188" cy="1373188"/>
            </a:xfrm>
            <a:custGeom>
              <a:avLst/>
              <a:gdLst>
                <a:gd name="T0" fmla="*/ 321 w 399"/>
                <a:gd name="T1" fmla="*/ 40 h 365"/>
                <a:gd name="T2" fmla="*/ 314 w 399"/>
                <a:gd name="T3" fmla="*/ 140 h 365"/>
                <a:gd name="T4" fmla="*/ 199 w 399"/>
                <a:gd name="T5" fmla="*/ 319 h 365"/>
                <a:gd name="T6" fmla="*/ 84 w 399"/>
                <a:gd name="T7" fmla="*/ 140 h 365"/>
                <a:gd name="T8" fmla="*/ 77 w 399"/>
                <a:gd name="T9" fmla="*/ 40 h 365"/>
                <a:gd name="T10" fmla="*/ 321 w 399"/>
                <a:gd name="T11" fmla="*/ 40 h 365"/>
                <a:gd name="T12" fmla="*/ 358 w 399"/>
                <a:gd name="T13" fmla="*/ 0 h 365"/>
                <a:gd name="T14" fmla="*/ 40 w 399"/>
                <a:gd name="T15" fmla="*/ 0 h 365"/>
                <a:gd name="T16" fmla="*/ 199 w 399"/>
                <a:gd name="T17" fmla="*/ 365 h 365"/>
                <a:gd name="T18" fmla="*/ 358 w 399"/>
                <a:gd name="T19" fmla="*/ 0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9" h="365">
                  <a:moveTo>
                    <a:pt x="321" y="40"/>
                  </a:moveTo>
                  <a:cubicBezTo>
                    <a:pt x="322" y="65"/>
                    <a:pt x="321" y="101"/>
                    <a:pt x="314" y="140"/>
                  </a:cubicBezTo>
                  <a:cubicBezTo>
                    <a:pt x="298" y="223"/>
                    <a:pt x="259" y="283"/>
                    <a:pt x="199" y="319"/>
                  </a:cubicBezTo>
                  <a:cubicBezTo>
                    <a:pt x="139" y="283"/>
                    <a:pt x="100" y="223"/>
                    <a:pt x="84" y="140"/>
                  </a:cubicBezTo>
                  <a:cubicBezTo>
                    <a:pt x="77" y="101"/>
                    <a:pt x="76" y="65"/>
                    <a:pt x="77" y="40"/>
                  </a:cubicBezTo>
                  <a:cubicBezTo>
                    <a:pt x="321" y="40"/>
                    <a:pt x="321" y="40"/>
                    <a:pt x="321" y="40"/>
                  </a:cubicBezTo>
                  <a:moveTo>
                    <a:pt x="35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0" y="267"/>
                    <a:pt x="199" y="365"/>
                  </a:cubicBezTo>
                  <a:cubicBezTo>
                    <a:pt x="399" y="267"/>
                    <a:pt x="358" y="0"/>
                    <a:pt x="35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5522913" y="750888"/>
              <a:ext cx="1566863" cy="1554163"/>
            </a:xfrm>
            <a:custGeom>
              <a:avLst/>
              <a:gdLst>
                <a:gd name="T0" fmla="*/ 351 w 417"/>
                <a:gd name="T1" fmla="*/ 406 h 413"/>
                <a:gd name="T2" fmla="*/ 234 w 417"/>
                <a:gd name="T3" fmla="*/ 288 h 413"/>
                <a:gd name="T4" fmla="*/ 231 w 417"/>
                <a:gd name="T5" fmla="*/ 290 h 413"/>
                <a:gd name="T6" fmla="*/ 153 w 417"/>
                <a:gd name="T7" fmla="*/ 311 h 413"/>
                <a:gd name="T8" fmla="*/ 0 w 417"/>
                <a:gd name="T9" fmla="*/ 156 h 413"/>
                <a:gd name="T10" fmla="*/ 153 w 417"/>
                <a:gd name="T11" fmla="*/ 0 h 413"/>
                <a:gd name="T12" fmla="*/ 307 w 417"/>
                <a:gd name="T13" fmla="*/ 156 h 413"/>
                <a:gd name="T14" fmla="*/ 286 w 417"/>
                <a:gd name="T15" fmla="*/ 235 h 413"/>
                <a:gd name="T16" fmla="*/ 283 w 417"/>
                <a:gd name="T17" fmla="*/ 238 h 413"/>
                <a:gd name="T18" fmla="*/ 417 w 417"/>
                <a:gd name="T19" fmla="*/ 374 h 413"/>
                <a:gd name="T20" fmla="*/ 385 w 417"/>
                <a:gd name="T21" fmla="*/ 406 h 413"/>
                <a:gd name="T22" fmla="*/ 368 w 417"/>
                <a:gd name="T23" fmla="*/ 413 h 413"/>
                <a:gd name="T24" fmla="*/ 351 w 417"/>
                <a:gd name="T25" fmla="*/ 406 h 413"/>
                <a:gd name="T26" fmla="*/ 43 w 417"/>
                <a:gd name="T27" fmla="*/ 156 h 413"/>
                <a:gd name="T28" fmla="*/ 153 w 417"/>
                <a:gd name="T29" fmla="*/ 268 h 413"/>
                <a:gd name="T30" fmla="*/ 196 w 417"/>
                <a:gd name="T31" fmla="*/ 259 h 413"/>
                <a:gd name="T32" fmla="*/ 255 w 417"/>
                <a:gd name="T33" fmla="*/ 199 h 413"/>
                <a:gd name="T34" fmla="*/ 264 w 417"/>
                <a:gd name="T35" fmla="*/ 156 h 413"/>
                <a:gd name="T36" fmla="*/ 153 w 417"/>
                <a:gd name="T37" fmla="*/ 43 h 413"/>
                <a:gd name="T38" fmla="*/ 43 w 417"/>
                <a:gd name="T39" fmla="*/ 156 h 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17" h="413">
                  <a:moveTo>
                    <a:pt x="351" y="406"/>
                  </a:moveTo>
                  <a:cubicBezTo>
                    <a:pt x="234" y="288"/>
                    <a:pt x="234" y="288"/>
                    <a:pt x="234" y="288"/>
                  </a:cubicBezTo>
                  <a:cubicBezTo>
                    <a:pt x="231" y="290"/>
                    <a:pt x="231" y="290"/>
                    <a:pt x="231" y="290"/>
                  </a:cubicBezTo>
                  <a:cubicBezTo>
                    <a:pt x="207" y="304"/>
                    <a:pt x="180" y="311"/>
                    <a:pt x="153" y="311"/>
                  </a:cubicBezTo>
                  <a:cubicBezTo>
                    <a:pt x="69" y="311"/>
                    <a:pt x="0" y="242"/>
                    <a:pt x="0" y="156"/>
                  </a:cubicBezTo>
                  <a:cubicBezTo>
                    <a:pt x="0" y="70"/>
                    <a:pt x="69" y="0"/>
                    <a:pt x="153" y="0"/>
                  </a:cubicBezTo>
                  <a:cubicBezTo>
                    <a:pt x="238" y="0"/>
                    <a:pt x="307" y="70"/>
                    <a:pt x="307" y="156"/>
                  </a:cubicBezTo>
                  <a:cubicBezTo>
                    <a:pt x="307" y="183"/>
                    <a:pt x="300" y="211"/>
                    <a:pt x="286" y="235"/>
                  </a:cubicBezTo>
                  <a:cubicBezTo>
                    <a:pt x="283" y="238"/>
                    <a:pt x="283" y="238"/>
                    <a:pt x="283" y="238"/>
                  </a:cubicBezTo>
                  <a:cubicBezTo>
                    <a:pt x="417" y="374"/>
                    <a:pt x="417" y="374"/>
                    <a:pt x="417" y="374"/>
                  </a:cubicBezTo>
                  <a:cubicBezTo>
                    <a:pt x="385" y="406"/>
                    <a:pt x="385" y="406"/>
                    <a:pt x="385" y="406"/>
                  </a:cubicBezTo>
                  <a:cubicBezTo>
                    <a:pt x="381" y="410"/>
                    <a:pt x="374" y="413"/>
                    <a:pt x="368" y="413"/>
                  </a:cubicBezTo>
                  <a:cubicBezTo>
                    <a:pt x="361" y="413"/>
                    <a:pt x="355" y="410"/>
                    <a:pt x="351" y="406"/>
                  </a:cubicBezTo>
                  <a:close/>
                  <a:moveTo>
                    <a:pt x="43" y="156"/>
                  </a:moveTo>
                  <a:cubicBezTo>
                    <a:pt x="43" y="218"/>
                    <a:pt x="92" y="268"/>
                    <a:pt x="153" y="268"/>
                  </a:cubicBezTo>
                  <a:cubicBezTo>
                    <a:pt x="168" y="268"/>
                    <a:pt x="182" y="265"/>
                    <a:pt x="196" y="259"/>
                  </a:cubicBezTo>
                  <a:cubicBezTo>
                    <a:pt x="223" y="248"/>
                    <a:pt x="244" y="226"/>
                    <a:pt x="255" y="199"/>
                  </a:cubicBezTo>
                  <a:cubicBezTo>
                    <a:pt x="261" y="185"/>
                    <a:pt x="264" y="171"/>
                    <a:pt x="264" y="156"/>
                  </a:cubicBezTo>
                  <a:cubicBezTo>
                    <a:pt x="264" y="94"/>
                    <a:pt x="214" y="43"/>
                    <a:pt x="153" y="43"/>
                  </a:cubicBezTo>
                  <a:cubicBezTo>
                    <a:pt x="92" y="43"/>
                    <a:pt x="43" y="94"/>
                    <a:pt x="43" y="15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185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Line with Content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331470" y="880226"/>
            <a:ext cx="8460105" cy="5027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3000"/>
              </a:lnSpc>
              <a:buNone/>
              <a:defRPr sz="1800" b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black">
          <a:xfrm>
            <a:off x="331470" y="313417"/>
            <a:ext cx="8460105" cy="550579"/>
          </a:xfrm>
        </p:spPr>
        <p:txBody>
          <a:bodyPr>
            <a:no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en-US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344488" y="1907588"/>
            <a:ext cx="7934325" cy="3989445"/>
          </a:xfrm>
        </p:spPr>
        <p:txBody>
          <a:bodyPr>
            <a:no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981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44F4-7EA2-483D-809F-26DE8D039A50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7DA1-7D48-4D56-9871-3929161CC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096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44F4-7EA2-483D-809F-26DE8D039A50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7DA1-7D48-4D56-9871-3929161CC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055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44F4-7EA2-483D-809F-26DE8D039A50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7DA1-7D48-4D56-9871-3929161CC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99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44F4-7EA2-483D-809F-26DE8D039A50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7DA1-7D48-4D56-9871-3929161CC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12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44F4-7EA2-483D-809F-26DE8D039A50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7DA1-7D48-4D56-9871-3929161CC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746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44F4-7EA2-483D-809F-26DE8D039A50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7DA1-7D48-4D56-9871-3929161CC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65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44F4-7EA2-483D-809F-26DE8D039A50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7DA1-7D48-4D56-9871-3929161CC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95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844F4-7EA2-483D-809F-26DE8D039A50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37DA1-7D48-4D56-9871-3929161CC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265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329184" y="313419"/>
            <a:ext cx="8123236" cy="574516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ru-RU" noProof="0" smtClean="0"/>
              <a:t>Образец заголовка</a:t>
            </a:r>
            <a:endParaRPr lang="en-US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 bwMode="black">
          <a:xfrm>
            <a:off x="329184" y="1584960"/>
            <a:ext cx="8119872" cy="429302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en-US" noProof="0" dirty="0"/>
          </a:p>
        </p:txBody>
      </p:sp>
      <p:sp>
        <p:nvSpPr>
          <p:cNvPr id="9" name="TextBox 8"/>
          <p:cNvSpPr txBox="1"/>
          <p:nvPr/>
        </p:nvSpPr>
        <p:spPr>
          <a:xfrm>
            <a:off x="444502" y="6345071"/>
            <a:ext cx="8012545" cy="30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0" i="0" dirty="0" smtClean="0">
                <a:solidFill>
                  <a:srgbClr val="B9B8BB"/>
                </a:solidFill>
                <a:latin typeface="HP Simplified"/>
                <a:cs typeface="HP Simplified"/>
              </a:rPr>
              <a:t>© Copyright 2013 Hewlett-Packard Development Company, L.P. </a:t>
            </a:r>
            <a:r>
              <a:rPr lang="en-US" sz="700" b="0" i="0" baseline="0" dirty="0" smtClean="0">
                <a:solidFill>
                  <a:srgbClr val="B9B8BB"/>
                </a:solidFill>
                <a:latin typeface="HP Simplified"/>
                <a:cs typeface="HP Simplified"/>
              </a:rPr>
              <a:t> </a:t>
            </a:r>
            <a:r>
              <a:rPr lang="en-US" sz="700" b="0" i="0" dirty="0" smtClean="0">
                <a:solidFill>
                  <a:srgbClr val="B9B8BB"/>
                </a:solidFill>
                <a:latin typeface="HP Simplified"/>
                <a:cs typeface="HP Simplified"/>
              </a:rPr>
              <a:t>The information contained herein is subject to change without notice.</a:t>
            </a:r>
          </a:p>
        </p:txBody>
      </p:sp>
      <p:sp>
        <p:nvSpPr>
          <p:cNvPr id="8" name="TextBox 7"/>
          <p:cNvSpPr txBox="1"/>
          <p:nvPr/>
        </p:nvSpPr>
        <p:spPr bwMode="gray">
          <a:xfrm>
            <a:off x="329185" y="6384647"/>
            <a:ext cx="323009" cy="199109"/>
          </a:xfrm>
          <a:prstGeom prst="rect">
            <a:avLst/>
          </a:prstGeom>
        </p:spPr>
        <p:txBody>
          <a:bodyPr vert="horz" wrap="none" lIns="0" tIns="45720" rIns="91440" bIns="45720" rtlCol="0" anchor="ctr">
            <a:noAutofit/>
          </a:bodyPr>
          <a:lstStyle/>
          <a:p>
            <a:pPr marL="0" algn="l" defTabSz="914400" rtl="0" eaLnBrk="1" latinLnBrk="0" hangingPunct="1"/>
            <a:fld id="{6C5AF65D-6854-49AF-ABC5-48B5BA0EA842}" type="slidenum">
              <a:rPr lang="en-US" sz="700" b="0" i="0" kern="1200" smtClean="0">
                <a:solidFill>
                  <a:srgbClr val="B9B8BB"/>
                </a:solidFill>
                <a:latin typeface="HP Simplified"/>
                <a:ea typeface="+mn-ea"/>
                <a:cs typeface="HP Simplified"/>
              </a:rPr>
              <a:pPr marL="0" algn="l" defTabSz="914400" rtl="0" eaLnBrk="1" latinLnBrk="0" hangingPunct="1"/>
              <a:t>‹#›</a:t>
            </a:fld>
            <a:endParaRPr lang="en-US" sz="700" b="0" i="0" kern="1200" dirty="0" smtClean="0">
              <a:solidFill>
                <a:srgbClr val="B9B8BB"/>
              </a:solidFill>
              <a:latin typeface="HP Simplified"/>
              <a:ea typeface="+mn-ea"/>
              <a:cs typeface="HP Simplified"/>
            </a:endParaRPr>
          </a:p>
        </p:txBody>
      </p:sp>
      <p:pic>
        <p:nvPicPr>
          <p:cNvPr id="4" name="Picture 3" descr="HP_Blue_RGB_150_SM.pn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6047232"/>
            <a:ext cx="365760" cy="48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27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spcAft>
          <a:spcPts val="0"/>
        </a:spcAft>
        <a:buNone/>
        <a:defRPr lang="en-GB" sz="2800" b="1" i="0" kern="1200" dirty="0" smtClean="0">
          <a:solidFill>
            <a:srgbClr val="000000"/>
          </a:solidFill>
          <a:latin typeface="HP Simplified" pitchFamily="34" charset="0"/>
          <a:ea typeface="+mj-ea"/>
          <a:cs typeface="HP Simplified" pitchFamily="34" charset="0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Arial"/>
        <a:buNone/>
        <a:defRPr sz="1800" b="1" i="0" kern="1200">
          <a:solidFill>
            <a:srgbClr val="0096D6"/>
          </a:solidFill>
          <a:latin typeface="HP Simplified" pitchFamily="34" charset="0"/>
          <a:ea typeface="+mn-ea"/>
          <a:cs typeface="HP Simplified" pitchFamily="34" charset="0"/>
        </a:defRPr>
      </a:lvl1pPr>
      <a:lvl2pPr marL="0" indent="0" algn="l" defTabSz="430213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100000"/>
        <a:buFont typeface="Lucida Grande"/>
        <a:buNone/>
        <a:defRPr sz="16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2pPr>
      <a:lvl3pPr marL="169863" indent="-169863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HP Simplified" pitchFamily="34" charset="0"/>
        <a:buChar char="•"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3pPr>
      <a:lvl4pPr marL="341313" indent="-180975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SzPct val="80000"/>
        <a:buFont typeface="HP Simplified" pitchFamily="34" charset="0"/>
        <a:buChar char="–"/>
        <a:defRPr lang="en-US" sz="1400" b="0" i="0" kern="1200" dirty="0" smtClean="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4pPr>
      <a:lvl5pPr marL="469900" indent="-150813" algn="l" defTabSz="4572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HP Simplified" pitchFamily="34" charset="0"/>
        <a:buChar char="•"/>
        <a:tabLst/>
        <a:defRPr sz="1400" b="0" i="0" kern="1200">
          <a:solidFill>
            <a:srgbClr val="000000"/>
          </a:solidFill>
          <a:latin typeface="HP Simplified" pitchFamily="34" charset="0"/>
          <a:ea typeface="+mn-ea"/>
          <a:cs typeface="HP Simplified" pitchFamily="34" charset="0"/>
        </a:defRPr>
      </a:lvl5pPr>
      <a:lvl6pPr marL="2286000" indent="0" algn="l" defTabSz="457200" rtl="0" eaLnBrk="1" latinLnBrk="0" hangingPunct="1">
        <a:lnSpc>
          <a:spcPts val="2500"/>
        </a:lnSpc>
        <a:spcBef>
          <a:spcPct val="200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expert.delphi.int.ru/question/2762/miniforum-2/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988840"/>
            <a:ext cx="7052320" cy="2232248"/>
          </a:xfrm>
        </p:spPr>
        <p:txBody>
          <a:bodyPr>
            <a:normAutofit/>
          </a:bodyPr>
          <a:lstStyle/>
          <a:p>
            <a:r>
              <a:rPr lang="ru-RU" dirty="0" smtClean="0"/>
              <a:t>Особенности анализа кода и его место в разработке надежного ПО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581128"/>
            <a:ext cx="5544616" cy="1752600"/>
          </a:xfrm>
        </p:spPr>
        <p:txBody>
          <a:bodyPr/>
          <a:lstStyle/>
          <a:p>
            <a:pPr algn="r"/>
            <a:r>
              <a:rPr lang="ru-RU" dirty="0" smtClean="0"/>
              <a:t>к.ф.-м.н. Трошина </a:t>
            </a:r>
            <a:endParaRPr lang="en-US" dirty="0" smtClean="0"/>
          </a:p>
          <a:p>
            <a:pPr algn="r"/>
            <a:r>
              <a:rPr lang="ru-RU" dirty="0" smtClean="0"/>
              <a:t>Катерина Николаевна</a:t>
            </a:r>
          </a:p>
          <a:p>
            <a:pPr algn="r"/>
            <a:r>
              <a:rPr lang="ru-RU" dirty="0" smtClean="0"/>
              <a:t>20.01.2014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99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LLVM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322834" y="1618827"/>
            <a:ext cx="8117904" cy="4293024"/>
          </a:xfrm>
        </p:spPr>
        <p:txBody>
          <a:bodyPr/>
          <a:lstStyle/>
          <a:p>
            <a:r>
              <a:rPr lang="en-US" dirty="0" smtClean="0"/>
              <a:t>Low Level Virtual Machine </a:t>
            </a:r>
            <a:r>
              <a:rPr lang="en-US" dirty="0"/>
              <a:t>is a rapidly developing compiler </a:t>
            </a:r>
            <a:r>
              <a:rPr lang="en-US" dirty="0" smtClean="0"/>
              <a:t>framework</a:t>
            </a:r>
          </a:p>
          <a:p>
            <a:endParaRPr lang="en-US" dirty="0"/>
          </a:p>
          <a:p>
            <a:r>
              <a:rPr lang="en-US" sz="1600" dirty="0" smtClean="0">
                <a:solidFill>
                  <a:schemeClr val="tx1"/>
                </a:solidFill>
              </a:rPr>
              <a:t>It provides: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common internal </a:t>
            </a:r>
            <a:r>
              <a:rPr lang="en-US" sz="1600" dirty="0" smtClean="0">
                <a:solidFill>
                  <a:schemeClr val="tx1"/>
                </a:solidFill>
              </a:rPr>
              <a:t>representation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rich set of compiler </a:t>
            </a:r>
            <a:r>
              <a:rPr lang="en-US" sz="1600" dirty="0" smtClean="0">
                <a:solidFill>
                  <a:schemeClr val="tx1"/>
                </a:solidFill>
              </a:rPr>
              <a:t>analysis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rich set of </a:t>
            </a:r>
            <a:r>
              <a:rPr lang="en-US" sz="1600" dirty="0" smtClean="0">
                <a:solidFill>
                  <a:schemeClr val="tx1"/>
                </a:solidFill>
              </a:rPr>
              <a:t>optimization algorithms</a:t>
            </a:r>
          </a:p>
          <a:p>
            <a:endParaRPr lang="en-US" sz="1600" dirty="0"/>
          </a:p>
          <a:p>
            <a:r>
              <a:rPr lang="en-US" sz="1600" dirty="0">
                <a:solidFill>
                  <a:schemeClr val="tx1"/>
                </a:solidFill>
              </a:rPr>
              <a:t>Clang – the LLVM C/C++ and Objective-C front-end – is an official compiler for Apple </a:t>
            </a:r>
            <a:r>
              <a:rPr lang="en-US" sz="1600" dirty="0" smtClean="0">
                <a:solidFill>
                  <a:schemeClr val="tx1"/>
                </a:solidFill>
              </a:rPr>
              <a:t>platforms</a:t>
            </a:r>
          </a:p>
          <a:p>
            <a:endParaRPr lang="en-US" sz="1600" dirty="0" smtClean="0"/>
          </a:p>
          <a:p>
            <a:r>
              <a:rPr lang="en-US" sz="1600" dirty="0" smtClean="0"/>
              <a:t>LLVM is used by HP Fortify for analyzing Objective C applications.  </a:t>
            </a:r>
            <a:endParaRPr lang="en-US" sz="1600" dirty="0"/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035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Ida Pro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322834" y="1576493"/>
            <a:ext cx="8117904" cy="4293024"/>
          </a:xfrm>
        </p:spPr>
        <p:txBody>
          <a:bodyPr/>
          <a:lstStyle/>
          <a:p>
            <a:r>
              <a:rPr lang="en-US" dirty="0"/>
              <a:t>IDA Pro interactive disassembler is the de-facto standard for manual analysis of binary </a:t>
            </a:r>
            <a:r>
              <a:rPr lang="en-US" dirty="0" smtClean="0"/>
              <a:t>programs.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Features: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elaborate user </a:t>
            </a:r>
            <a:r>
              <a:rPr lang="en-US" dirty="0" smtClean="0">
                <a:solidFill>
                  <a:schemeClr val="tx1"/>
                </a:solidFill>
              </a:rPr>
              <a:t>interface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rich debugging </a:t>
            </a:r>
            <a:r>
              <a:rPr lang="en-US" dirty="0" smtClean="0">
                <a:solidFill>
                  <a:schemeClr val="tx1"/>
                </a:solidFill>
              </a:rPr>
              <a:t>capabilities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supporting multiple platforms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allowing scripting in Python and the IDA Pro scripting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providing </a:t>
            </a:r>
            <a:r>
              <a:rPr lang="en-US" dirty="0">
                <a:solidFill>
                  <a:schemeClr val="tx1"/>
                </a:solidFill>
              </a:rPr>
              <a:t>a stable binary interface allowing analysts to develop their own plugins</a:t>
            </a:r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48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byte code VS binary code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7435018"/>
              </p:ext>
            </p:extLst>
          </p:nvPr>
        </p:nvGraphicFramePr>
        <p:xfrm>
          <a:off x="323528" y="1071563"/>
          <a:ext cx="8160072" cy="5597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6398"/>
                <a:gridCol w="2316398"/>
                <a:gridCol w="3527276"/>
              </a:tblGrid>
              <a:tr h="69833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Feature</a:t>
                      </a:r>
                      <a:endParaRPr lang="ru-R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Java byte code</a:t>
                      </a:r>
                      <a:endParaRPr lang="ru-R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Binary</a:t>
                      </a:r>
                      <a:r>
                        <a:rPr lang="en-US" sz="1600" baseline="0" dirty="0" smtClean="0"/>
                        <a:t> code</a:t>
                      </a:r>
                      <a:endParaRPr lang="ru-RU" sz="1600" dirty="0"/>
                    </a:p>
                  </a:txBody>
                  <a:tcPr marT="60960" marB="60960"/>
                </a:tc>
              </a:tr>
              <a:tr h="9976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Primitive</a:t>
                      </a:r>
                      <a:r>
                        <a:rPr lang="en-US" sz="1600" baseline="0" dirty="0" smtClean="0"/>
                        <a:t> data types</a:t>
                      </a:r>
                      <a:endParaRPr lang="ru-R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Type information preserved</a:t>
                      </a:r>
                      <a:endParaRPr lang="ru-R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Only size preserved</a:t>
                      </a:r>
                      <a:endParaRPr lang="ru-RU" sz="1600" dirty="0"/>
                    </a:p>
                  </a:txBody>
                  <a:tcPr marT="60960" marB="60960"/>
                </a:tc>
              </a:tr>
              <a:tr h="69833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Complex data types</a:t>
                      </a:r>
                      <a:endParaRPr lang="ru-R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Full information</a:t>
                      </a:r>
                      <a:endParaRPr lang="ru-R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 </a:t>
                      </a:r>
                      <a:r>
                        <a:rPr lang="en-US" sz="1600" dirty="0" err="1" smtClean="0"/>
                        <a:t>base+offset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arithmetics</a:t>
                      </a:r>
                      <a:endParaRPr lang="ru-RU" sz="1600" dirty="0"/>
                    </a:p>
                  </a:txBody>
                  <a:tcPr marT="60960" marB="60960"/>
                </a:tc>
              </a:tr>
              <a:tr h="99762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Loops</a:t>
                      </a:r>
                      <a:r>
                        <a:rPr lang="en-US" sz="1600" baseline="0" dirty="0" smtClean="0"/>
                        <a:t>, condition statements</a:t>
                      </a:r>
                      <a:endParaRPr lang="ru-R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Compare and jump in one instruction</a:t>
                      </a:r>
                      <a:endParaRPr lang="ru-R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Compare and jump in separate instructions</a:t>
                      </a:r>
                      <a:endParaRPr lang="ru-RU" sz="1600" dirty="0"/>
                    </a:p>
                  </a:txBody>
                  <a:tcPr marT="60960" marB="60960"/>
                </a:tc>
              </a:tr>
              <a:tr h="69833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switch</a:t>
                      </a:r>
                      <a:endParaRPr lang="ru-R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Explicit</a:t>
                      </a:r>
                      <a:endParaRPr lang="ru-R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Jump</a:t>
                      </a:r>
                      <a:r>
                        <a:rPr lang="en-US" sz="1600" baseline="0" dirty="0" smtClean="0"/>
                        <a:t> tables or sequence of conditions</a:t>
                      </a:r>
                      <a:endParaRPr lang="ru-RU" sz="1600" dirty="0"/>
                    </a:p>
                  </a:txBody>
                  <a:tcPr marT="60960" marB="60960"/>
                </a:tc>
              </a:tr>
              <a:tr h="40459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Local variables</a:t>
                      </a:r>
                      <a:endParaRPr lang="ru-R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Enumerated</a:t>
                      </a:r>
                      <a:endParaRPr lang="ru-R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Offsets on</a:t>
                      </a:r>
                      <a:r>
                        <a:rPr lang="en-US" sz="1600" baseline="0" dirty="0" smtClean="0"/>
                        <a:t> stack</a:t>
                      </a:r>
                      <a:endParaRPr lang="ru-RU" sz="1600" dirty="0"/>
                    </a:p>
                  </a:txBody>
                  <a:tcPr marT="60960" marB="60960"/>
                </a:tc>
              </a:tr>
              <a:tr h="40459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Constants</a:t>
                      </a:r>
                      <a:endParaRPr lang="ru-R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Constant pool</a:t>
                      </a:r>
                      <a:endParaRPr lang="ru-R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Intermixed</a:t>
                      </a:r>
                      <a:r>
                        <a:rPr lang="en-US" sz="1600" baseline="0" dirty="0" smtClean="0"/>
                        <a:t> with code</a:t>
                      </a:r>
                      <a:endParaRPr lang="ru-RU" sz="1600" dirty="0"/>
                    </a:p>
                  </a:txBody>
                  <a:tcPr marT="60960" marB="60960"/>
                </a:tc>
              </a:tr>
              <a:tr h="69833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Function boundaries</a:t>
                      </a:r>
                      <a:endParaRPr lang="ru-R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Explicit</a:t>
                      </a:r>
                      <a:endParaRPr lang="ru-R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Implicit</a:t>
                      </a:r>
                      <a:endParaRPr lang="ru-R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byte code VS binary code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b="0" dirty="0">
                <a:solidFill>
                  <a:schemeClr val="tx1"/>
                </a:solidFill>
              </a:rPr>
              <a:t>Java byte code and .NET internal representation are close to the source code from the analyzer point of </a:t>
            </a:r>
            <a:r>
              <a:rPr lang="en-US" b="0" dirty="0" smtClean="0">
                <a:solidFill>
                  <a:schemeClr val="tx1"/>
                </a:solidFill>
              </a:rPr>
              <a:t>view</a:t>
            </a:r>
          </a:p>
          <a:p>
            <a:pPr marL="342900" indent="-342900">
              <a:buAutoNum type="arabicPeriod"/>
            </a:pPr>
            <a:r>
              <a:rPr lang="en-US" b="0" dirty="0" smtClean="0">
                <a:solidFill>
                  <a:schemeClr val="tx1"/>
                </a:solidFill>
              </a:rPr>
              <a:t>Many decompiles for Java and .NET do exist</a:t>
            </a:r>
          </a:p>
          <a:p>
            <a:pPr marL="342900" indent="-342900">
              <a:buAutoNum type="arabicPeriod"/>
            </a:pPr>
            <a:r>
              <a:rPr lang="en-US" b="0" dirty="0" smtClean="0">
                <a:solidFill>
                  <a:schemeClr val="tx1"/>
                </a:solidFill>
              </a:rPr>
              <a:t>Binary code is different to source code as much important information of source code is lost during compilation</a:t>
            </a:r>
          </a:p>
          <a:p>
            <a:pPr marL="342900" indent="-342900" algn="ctr">
              <a:buAutoNum type="arabicPeriod"/>
            </a:pPr>
            <a:endParaRPr lang="en-US" dirty="0"/>
          </a:p>
          <a:p>
            <a:pPr algn="ctr"/>
            <a:r>
              <a:rPr lang="en-US" dirty="0" smtClean="0"/>
              <a:t>Binary analysis is a challenging task.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9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analysis basis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 optimizing compiler computes various program properties (invariants, data dependencies, </a:t>
            </a:r>
            <a:r>
              <a:rPr lang="en-US" dirty="0" err="1">
                <a:solidFill>
                  <a:schemeClr val="tx1"/>
                </a:solidFill>
              </a:rPr>
              <a:t>etc</a:t>
            </a:r>
            <a:r>
              <a:rPr lang="en-US" dirty="0">
                <a:solidFill>
                  <a:schemeClr val="tx1"/>
                </a:solidFill>
              </a:rPr>
              <a:t>) to translate source code to binary code and to optimize it.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If the compiler cannot guarantee some property to be true, a conservative approach has to be used to preserve the program semantics.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All invariants, data dependencies are preserved in the binary code and can be computed by the same algorithms as used by optimizing compilers.</a:t>
            </a:r>
          </a:p>
          <a:p>
            <a:endParaRPr lang="ru-RU" dirty="0"/>
          </a:p>
        </p:txBody>
      </p:sp>
      <p:sp>
        <p:nvSpPr>
          <p:cNvPr id="4" name="Freeform 11"/>
          <p:cNvSpPr>
            <a:spLocks/>
          </p:cNvSpPr>
          <p:nvPr/>
        </p:nvSpPr>
        <p:spPr bwMode="auto">
          <a:xfrm>
            <a:off x="2243524" y="4830234"/>
            <a:ext cx="656453" cy="1058333"/>
          </a:xfrm>
          <a:custGeom>
            <a:avLst/>
            <a:gdLst>
              <a:gd name="T0" fmla="*/ 60 w 259"/>
              <a:gd name="T1" fmla="*/ 313 h 313"/>
              <a:gd name="T2" fmla="*/ 28 w 259"/>
              <a:gd name="T3" fmla="*/ 281 h 313"/>
              <a:gd name="T4" fmla="*/ 35 w 259"/>
              <a:gd name="T5" fmla="*/ 260 h 313"/>
              <a:gd name="T6" fmla="*/ 18 w 259"/>
              <a:gd name="T7" fmla="*/ 232 h 313"/>
              <a:gd name="T8" fmla="*/ 26 w 259"/>
              <a:gd name="T9" fmla="*/ 211 h 313"/>
              <a:gd name="T10" fmla="*/ 10 w 259"/>
              <a:gd name="T11" fmla="*/ 183 h 313"/>
              <a:gd name="T12" fmla="*/ 17 w 259"/>
              <a:gd name="T13" fmla="*/ 163 h 313"/>
              <a:gd name="T14" fmla="*/ 0 w 259"/>
              <a:gd name="T15" fmla="*/ 135 h 313"/>
              <a:gd name="T16" fmla="*/ 32 w 259"/>
              <a:gd name="T17" fmla="*/ 103 h 313"/>
              <a:gd name="T18" fmla="*/ 117 w 259"/>
              <a:gd name="T19" fmla="*/ 103 h 313"/>
              <a:gd name="T20" fmla="*/ 72 w 259"/>
              <a:gd name="T21" fmla="*/ 32 h 313"/>
              <a:gd name="T22" fmla="*/ 81 w 259"/>
              <a:gd name="T23" fmla="*/ 10 h 313"/>
              <a:gd name="T24" fmla="*/ 104 w 259"/>
              <a:gd name="T25" fmla="*/ 1 h 313"/>
              <a:gd name="T26" fmla="*/ 127 w 259"/>
              <a:gd name="T27" fmla="*/ 9 h 313"/>
              <a:gd name="T28" fmla="*/ 226 w 259"/>
              <a:gd name="T29" fmla="*/ 103 h 313"/>
              <a:gd name="T30" fmla="*/ 259 w 259"/>
              <a:gd name="T31" fmla="*/ 111 h 313"/>
              <a:gd name="T32" fmla="*/ 251 w 259"/>
              <a:gd name="T33" fmla="*/ 119 h 313"/>
              <a:gd name="T34" fmla="*/ 223 w 259"/>
              <a:gd name="T35" fmla="*/ 119 h 313"/>
              <a:gd name="T36" fmla="*/ 217 w 259"/>
              <a:gd name="T37" fmla="*/ 117 h 313"/>
              <a:gd name="T38" fmla="*/ 104 w 259"/>
              <a:gd name="T39" fmla="*/ 17 h 313"/>
              <a:gd name="T40" fmla="*/ 92 w 259"/>
              <a:gd name="T41" fmla="*/ 21 h 313"/>
              <a:gd name="T42" fmla="*/ 88 w 259"/>
              <a:gd name="T43" fmla="*/ 32 h 313"/>
              <a:gd name="T44" fmla="*/ 93 w 259"/>
              <a:gd name="T45" fmla="*/ 45 h 313"/>
              <a:gd name="T46" fmla="*/ 94 w 259"/>
              <a:gd name="T47" fmla="*/ 45 h 313"/>
              <a:gd name="T48" fmla="*/ 141 w 259"/>
              <a:gd name="T49" fmla="*/ 114 h 313"/>
              <a:gd name="T50" fmla="*/ 134 w 259"/>
              <a:gd name="T51" fmla="*/ 119 h 313"/>
              <a:gd name="T52" fmla="*/ 32 w 259"/>
              <a:gd name="T53" fmla="*/ 119 h 313"/>
              <a:gd name="T54" fmla="*/ 16 w 259"/>
              <a:gd name="T55" fmla="*/ 135 h 313"/>
              <a:gd name="T56" fmla="*/ 32 w 259"/>
              <a:gd name="T57" fmla="*/ 151 h 313"/>
              <a:gd name="T58" fmla="*/ 48 w 259"/>
              <a:gd name="T59" fmla="*/ 154 h 313"/>
              <a:gd name="T60" fmla="*/ 50 w 259"/>
              <a:gd name="T61" fmla="*/ 159 h 313"/>
              <a:gd name="T62" fmla="*/ 48 w 259"/>
              <a:gd name="T63" fmla="*/ 165 h 313"/>
              <a:gd name="T64" fmla="*/ 47 w 259"/>
              <a:gd name="T65" fmla="*/ 165 h 313"/>
              <a:gd name="T66" fmla="*/ 42 w 259"/>
              <a:gd name="T67" fmla="*/ 167 h 313"/>
              <a:gd name="T68" fmla="*/ 26 w 259"/>
              <a:gd name="T69" fmla="*/ 183 h 313"/>
              <a:gd name="T70" fmla="*/ 42 w 259"/>
              <a:gd name="T71" fmla="*/ 200 h 313"/>
              <a:gd name="T72" fmla="*/ 50 w 259"/>
              <a:gd name="T73" fmla="*/ 200 h 313"/>
              <a:gd name="T74" fmla="*/ 51 w 259"/>
              <a:gd name="T75" fmla="*/ 200 h 313"/>
              <a:gd name="T76" fmla="*/ 56 w 259"/>
              <a:gd name="T77" fmla="*/ 202 h 313"/>
              <a:gd name="T78" fmla="*/ 59 w 259"/>
              <a:gd name="T79" fmla="*/ 208 h 313"/>
              <a:gd name="T80" fmla="*/ 56 w 259"/>
              <a:gd name="T81" fmla="*/ 213 h 313"/>
              <a:gd name="T82" fmla="*/ 56 w 259"/>
              <a:gd name="T83" fmla="*/ 214 h 313"/>
              <a:gd name="T84" fmla="*/ 51 w 259"/>
              <a:gd name="T85" fmla="*/ 216 h 313"/>
              <a:gd name="T86" fmla="*/ 34 w 259"/>
              <a:gd name="T87" fmla="*/ 232 h 313"/>
              <a:gd name="T88" fmla="*/ 51 w 259"/>
              <a:gd name="T89" fmla="*/ 248 h 313"/>
              <a:gd name="T90" fmla="*/ 66 w 259"/>
              <a:gd name="T91" fmla="*/ 251 h 313"/>
              <a:gd name="T92" fmla="*/ 68 w 259"/>
              <a:gd name="T93" fmla="*/ 256 h 313"/>
              <a:gd name="T94" fmla="*/ 66 w 259"/>
              <a:gd name="T95" fmla="*/ 261 h 313"/>
              <a:gd name="T96" fmla="*/ 66 w 259"/>
              <a:gd name="T97" fmla="*/ 262 h 313"/>
              <a:gd name="T98" fmla="*/ 65 w 259"/>
              <a:gd name="T99" fmla="*/ 263 h 313"/>
              <a:gd name="T100" fmla="*/ 62 w 259"/>
              <a:gd name="T101" fmla="*/ 264 h 313"/>
              <a:gd name="T102" fmla="*/ 60 w 259"/>
              <a:gd name="T103" fmla="*/ 264 h 313"/>
              <a:gd name="T104" fmla="*/ 44 w 259"/>
              <a:gd name="T105" fmla="*/ 281 h 313"/>
              <a:gd name="T106" fmla="*/ 60 w 259"/>
              <a:gd name="T107" fmla="*/ 297 h 313"/>
              <a:gd name="T108" fmla="*/ 210 w 259"/>
              <a:gd name="T109" fmla="*/ 297 h 313"/>
              <a:gd name="T110" fmla="*/ 248 w 259"/>
              <a:gd name="T111" fmla="*/ 286 h 313"/>
              <a:gd name="T112" fmla="*/ 244 w 259"/>
              <a:gd name="T113" fmla="*/ 297 h 313"/>
              <a:gd name="T114" fmla="*/ 215 w 259"/>
              <a:gd name="T115" fmla="*/ 312 h 313"/>
              <a:gd name="T116" fmla="*/ 212 w 259"/>
              <a:gd name="T117" fmla="*/ 313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59" h="313">
                <a:moveTo>
                  <a:pt x="60" y="313"/>
                </a:moveTo>
                <a:cubicBezTo>
                  <a:pt x="60" y="313"/>
                  <a:pt x="60" y="313"/>
                  <a:pt x="60" y="313"/>
                </a:cubicBezTo>
                <a:cubicBezTo>
                  <a:pt x="60" y="313"/>
                  <a:pt x="60" y="313"/>
                  <a:pt x="60" y="313"/>
                </a:cubicBezTo>
                <a:cubicBezTo>
                  <a:pt x="42" y="313"/>
                  <a:pt x="28" y="298"/>
                  <a:pt x="28" y="281"/>
                </a:cubicBezTo>
                <a:cubicBezTo>
                  <a:pt x="28" y="281"/>
                  <a:pt x="28" y="281"/>
                  <a:pt x="28" y="281"/>
                </a:cubicBezTo>
                <a:cubicBezTo>
                  <a:pt x="28" y="273"/>
                  <a:pt x="30" y="266"/>
                  <a:pt x="35" y="260"/>
                </a:cubicBezTo>
                <a:cubicBezTo>
                  <a:pt x="35" y="260"/>
                  <a:pt x="35" y="260"/>
                  <a:pt x="35" y="260"/>
                </a:cubicBezTo>
                <a:cubicBezTo>
                  <a:pt x="25" y="255"/>
                  <a:pt x="18" y="244"/>
                  <a:pt x="18" y="232"/>
                </a:cubicBezTo>
                <a:cubicBezTo>
                  <a:pt x="18" y="232"/>
                  <a:pt x="18" y="232"/>
                  <a:pt x="18" y="232"/>
                </a:cubicBezTo>
                <a:cubicBezTo>
                  <a:pt x="18" y="224"/>
                  <a:pt x="21" y="217"/>
                  <a:pt x="26" y="211"/>
                </a:cubicBezTo>
                <a:cubicBezTo>
                  <a:pt x="26" y="211"/>
                  <a:pt x="26" y="211"/>
                  <a:pt x="26" y="211"/>
                </a:cubicBezTo>
                <a:cubicBezTo>
                  <a:pt x="16" y="206"/>
                  <a:pt x="10" y="195"/>
                  <a:pt x="10" y="183"/>
                </a:cubicBezTo>
                <a:cubicBezTo>
                  <a:pt x="10" y="183"/>
                  <a:pt x="10" y="183"/>
                  <a:pt x="10" y="183"/>
                </a:cubicBezTo>
                <a:cubicBezTo>
                  <a:pt x="10" y="176"/>
                  <a:pt x="12" y="169"/>
                  <a:pt x="17" y="163"/>
                </a:cubicBezTo>
                <a:cubicBezTo>
                  <a:pt x="17" y="163"/>
                  <a:pt x="17" y="163"/>
                  <a:pt x="17" y="163"/>
                </a:cubicBezTo>
                <a:cubicBezTo>
                  <a:pt x="7" y="158"/>
                  <a:pt x="0" y="147"/>
                  <a:pt x="0" y="135"/>
                </a:cubicBezTo>
                <a:cubicBezTo>
                  <a:pt x="0" y="135"/>
                  <a:pt x="0" y="135"/>
                  <a:pt x="0" y="135"/>
                </a:cubicBezTo>
                <a:cubicBezTo>
                  <a:pt x="0" y="117"/>
                  <a:pt x="15" y="103"/>
                  <a:pt x="32" y="103"/>
                </a:cubicBezTo>
                <a:cubicBezTo>
                  <a:pt x="32" y="103"/>
                  <a:pt x="32" y="103"/>
                  <a:pt x="32" y="103"/>
                </a:cubicBezTo>
                <a:cubicBezTo>
                  <a:pt x="117" y="103"/>
                  <a:pt x="117" y="103"/>
                  <a:pt x="117" y="103"/>
                </a:cubicBezTo>
                <a:cubicBezTo>
                  <a:pt x="81" y="55"/>
                  <a:pt x="81" y="55"/>
                  <a:pt x="81" y="55"/>
                </a:cubicBezTo>
                <a:cubicBezTo>
                  <a:pt x="75" y="48"/>
                  <a:pt x="72" y="40"/>
                  <a:pt x="72" y="32"/>
                </a:cubicBezTo>
                <a:cubicBezTo>
                  <a:pt x="72" y="32"/>
                  <a:pt x="72" y="32"/>
                  <a:pt x="72" y="32"/>
                </a:cubicBezTo>
                <a:cubicBezTo>
                  <a:pt x="72" y="24"/>
                  <a:pt x="75" y="16"/>
                  <a:pt x="81" y="10"/>
                </a:cubicBezTo>
                <a:cubicBezTo>
                  <a:pt x="81" y="10"/>
                  <a:pt x="81" y="10"/>
                  <a:pt x="81" y="10"/>
                </a:cubicBezTo>
                <a:cubicBezTo>
                  <a:pt x="87" y="4"/>
                  <a:pt x="95" y="0"/>
                  <a:pt x="104" y="1"/>
                </a:cubicBezTo>
                <a:cubicBezTo>
                  <a:pt x="104" y="1"/>
                  <a:pt x="104" y="1"/>
                  <a:pt x="104" y="1"/>
                </a:cubicBezTo>
                <a:cubicBezTo>
                  <a:pt x="112" y="1"/>
                  <a:pt x="120" y="4"/>
                  <a:pt x="127" y="9"/>
                </a:cubicBezTo>
                <a:cubicBezTo>
                  <a:pt x="127" y="9"/>
                  <a:pt x="127" y="9"/>
                  <a:pt x="127" y="9"/>
                </a:cubicBezTo>
                <a:cubicBezTo>
                  <a:pt x="226" y="103"/>
                  <a:pt x="226" y="103"/>
                  <a:pt x="226" y="103"/>
                </a:cubicBezTo>
                <a:cubicBezTo>
                  <a:pt x="251" y="103"/>
                  <a:pt x="251" y="103"/>
                  <a:pt x="251" y="103"/>
                </a:cubicBezTo>
                <a:cubicBezTo>
                  <a:pt x="255" y="103"/>
                  <a:pt x="259" y="106"/>
                  <a:pt x="259" y="111"/>
                </a:cubicBezTo>
                <a:cubicBezTo>
                  <a:pt x="259" y="111"/>
                  <a:pt x="259" y="111"/>
                  <a:pt x="259" y="111"/>
                </a:cubicBezTo>
                <a:cubicBezTo>
                  <a:pt x="259" y="115"/>
                  <a:pt x="255" y="119"/>
                  <a:pt x="251" y="119"/>
                </a:cubicBezTo>
                <a:cubicBezTo>
                  <a:pt x="251" y="119"/>
                  <a:pt x="251" y="119"/>
                  <a:pt x="251" y="119"/>
                </a:cubicBezTo>
                <a:cubicBezTo>
                  <a:pt x="223" y="119"/>
                  <a:pt x="223" y="119"/>
                  <a:pt x="223" y="119"/>
                </a:cubicBezTo>
                <a:cubicBezTo>
                  <a:pt x="221" y="119"/>
                  <a:pt x="219" y="118"/>
                  <a:pt x="217" y="117"/>
                </a:cubicBezTo>
                <a:cubicBezTo>
                  <a:pt x="217" y="117"/>
                  <a:pt x="217" y="117"/>
                  <a:pt x="217" y="117"/>
                </a:cubicBezTo>
                <a:cubicBezTo>
                  <a:pt x="116" y="21"/>
                  <a:pt x="116" y="21"/>
                  <a:pt x="116" y="21"/>
                </a:cubicBezTo>
                <a:cubicBezTo>
                  <a:pt x="112" y="18"/>
                  <a:pt x="108" y="17"/>
                  <a:pt x="104" y="17"/>
                </a:cubicBezTo>
                <a:cubicBezTo>
                  <a:pt x="104" y="17"/>
                  <a:pt x="104" y="17"/>
                  <a:pt x="104" y="17"/>
                </a:cubicBezTo>
                <a:cubicBezTo>
                  <a:pt x="100" y="17"/>
                  <a:pt x="96" y="18"/>
                  <a:pt x="92" y="21"/>
                </a:cubicBezTo>
                <a:cubicBezTo>
                  <a:pt x="92" y="21"/>
                  <a:pt x="92" y="21"/>
                  <a:pt x="92" y="21"/>
                </a:cubicBezTo>
                <a:cubicBezTo>
                  <a:pt x="89" y="24"/>
                  <a:pt x="88" y="28"/>
                  <a:pt x="88" y="32"/>
                </a:cubicBezTo>
                <a:cubicBezTo>
                  <a:pt x="88" y="32"/>
                  <a:pt x="88" y="32"/>
                  <a:pt x="88" y="32"/>
                </a:cubicBezTo>
                <a:cubicBezTo>
                  <a:pt x="88" y="36"/>
                  <a:pt x="90" y="41"/>
                  <a:pt x="93" y="45"/>
                </a:cubicBezTo>
                <a:cubicBezTo>
                  <a:pt x="93" y="45"/>
                  <a:pt x="93" y="45"/>
                  <a:pt x="93" y="45"/>
                </a:cubicBezTo>
                <a:cubicBezTo>
                  <a:pt x="94" y="45"/>
                  <a:pt x="94" y="45"/>
                  <a:pt x="94" y="45"/>
                </a:cubicBezTo>
                <a:cubicBezTo>
                  <a:pt x="140" y="106"/>
                  <a:pt x="140" y="106"/>
                  <a:pt x="140" y="106"/>
                </a:cubicBezTo>
                <a:cubicBezTo>
                  <a:pt x="142" y="108"/>
                  <a:pt x="142" y="111"/>
                  <a:pt x="141" y="114"/>
                </a:cubicBezTo>
                <a:cubicBezTo>
                  <a:pt x="141" y="114"/>
                  <a:pt x="141" y="114"/>
                  <a:pt x="141" y="114"/>
                </a:cubicBezTo>
                <a:cubicBezTo>
                  <a:pt x="139" y="117"/>
                  <a:pt x="137" y="119"/>
                  <a:pt x="134" y="119"/>
                </a:cubicBezTo>
                <a:cubicBezTo>
                  <a:pt x="134" y="119"/>
                  <a:pt x="134" y="119"/>
                  <a:pt x="134" y="119"/>
                </a:cubicBezTo>
                <a:cubicBezTo>
                  <a:pt x="32" y="119"/>
                  <a:pt x="32" y="119"/>
                  <a:pt x="32" y="119"/>
                </a:cubicBezTo>
                <a:cubicBezTo>
                  <a:pt x="23" y="119"/>
                  <a:pt x="16" y="126"/>
                  <a:pt x="16" y="135"/>
                </a:cubicBezTo>
                <a:cubicBezTo>
                  <a:pt x="16" y="135"/>
                  <a:pt x="16" y="135"/>
                  <a:pt x="16" y="135"/>
                </a:cubicBezTo>
                <a:cubicBezTo>
                  <a:pt x="16" y="144"/>
                  <a:pt x="23" y="151"/>
                  <a:pt x="32" y="151"/>
                </a:cubicBezTo>
                <a:cubicBezTo>
                  <a:pt x="32" y="151"/>
                  <a:pt x="32" y="151"/>
                  <a:pt x="32" y="151"/>
                </a:cubicBezTo>
                <a:cubicBezTo>
                  <a:pt x="42" y="151"/>
                  <a:pt x="42" y="151"/>
                  <a:pt x="42" y="151"/>
                </a:cubicBezTo>
                <a:cubicBezTo>
                  <a:pt x="44" y="151"/>
                  <a:pt x="46" y="152"/>
                  <a:pt x="48" y="154"/>
                </a:cubicBezTo>
                <a:cubicBezTo>
                  <a:pt x="48" y="154"/>
                  <a:pt x="48" y="154"/>
                  <a:pt x="48" y="154"/>
                </a:cubicBezTo>
                <a:cubicBezTo>
                  <a:pt x="49" y="155"/>
                  <a:pt x="50" y="157"/>
                  <a:pt x="50" y="159"/>
                </a:cubicBezTo>
                <a:cubicBezTo>
                  <a:pt x="50" y="159"/>
                  <a:pt x="50" y="159"/>
                  <a:pt x="50" y="159"/>
                </a:cubicBezTo>
                <a:cubicBezTo>
                  <a:pt x="50" y="161"/>
                  <a:pt x="49" y="163"/>
                  <a:pt x="48" y="165"/>
                </a:cubicBezTo>
                <a:cubicBezTo>
                  <a:pt x="48" y="165"/>
                  <a:pt x="48" y="165"/>
                  <a:pt x="48" y="165"/>
                </a:cubicBezTo>
                <a:cubicBezTo>
                  <a:pt x="47" y="165"/>
                  <a:pt x="47" y="165"/>
                  <a:pt x="47" y="165"/>
                </a:cubicBezTo>
                <a:cubicBezTo>
                  <a:pt x="47" y="165"/>
                  <a:pt x="47" y="165"/>
                  <a:pt x="47" y="165"/>
                </a:cubicBezTo>
                <a:cubicBezTo>
                  <a:pt x="45" y="167"/>
                  <a:pt x="44" y="167"/>
                  <a:pt x="42" y="167"/>
                </a:cubicBezTo>
                <a:cubicBezTo>
                  <a:pt x="42" y="167"/>
                  <a:pt x="42" y="167"/>
                  <a:pt x="42" y="167"/>
                </a:cubicBezTo>
                <a:cubicBezTo>
                  <a:pt x="33" y="167"/>
                  <a:pt x="26" y="174"/>
                  <a:pt x="26" y="183"/>
                </a:cubicBezTo>
                <a:cubicBezTo>
                  <a:pt x="26" y="183"/>
                  <a:pt x="26" y="183"/>
                  <a:pt x="26" y="183"/>
                </a:cubicBezTo>
                <a:cubicBezTo>
                  <a:pt x="26" y="192"/>
                  <a:pt x="33" y="200"/>
                  <a:pt x="42" y="200"/>
                </a:cubicBezTo>
                <a:cubicBezTo>
                  <a:pt x="42" y="200"/>
                  <a:pt x="42" y="200"/>
                  <a:pt x="42" y="200"/>
                </a:cubicBezTo>
                <a:cubicBezTo>
                  <a:pt x="50" y="200"/>
                  <a:pt x="50" y="200"/>
                  <a:pt x="50" y="200"/>
                </a:cubicBezTo>
                <a:cubicBezTo>
                  <a:pt x="50" y="200"/>
                  <a:pt x="50" y="200"/>
                  <a:pt x="51" y="200"/>
                </a:cubicBezTo>
                <a:cubicBezTo>
                  <a:pt x="51" y="200"/>
                  <a:pt x="51" y="200"/>
                  <a:pt x="51" y="200"/>
                </a:cubicBezTo>
                <a:cubicBezTo>
                  <a:pt x="53" y="200"/>
                  <a:pt x="55" y="201"/>
                  <a:pt x="56" y="202"/>
                </a:cubicBezTo>
                <a:cubicBezTo>
                  <a:pt x="56" y="202"/>
                  <a:pt x="56" y="202"/>
                  <a:pt x="56" y="202"/>
                </a:cubicBezTo>
                <a:cubicBezTo>
                  <a:pt x="58" y="204"/>
                  <a:pt x="59" y="206"/>
                  <a:pt x="59" y="208"/>
                </a:cubicBezTo>
                <a:cubicBezTo>
                  <a:pt x="59" y="208"/>
                  <a:pt x="59" y="208"/>
                  <a:pt x="59" y="208"/>
                </a:cubicBezTo>
                <a:cubicBezTo>
                  <a:pt x="59" y="210"/>
                  <a:pt x="58" y="212"/>
                  <a:pt x="56" y="213"/>
                </a:cubicBezTo>
                <a:cubicBezTo>
                  <a:pt x="56" y="213"/>
                  <a:pt x="56" y="213"/>
                  <a:pt x="56" y="213"/>
                </a:cubicBezTo>
                <a:cubicBezTo>
                  <a:pt x="56" y="214"/>
                  <a:pt x="56" y="214"/>
                  <a:pt x="56" y="214"/>
                </a:cubicBezTo>
                <a:cubicBezTo>
                  <a:pt x="56" y="214"/>
                  <a:pt x="56" y="214"/>
                  <a:pt x="56" y="214"/>
                </a:cubicBezTo>
                <a:cubicBezTo>
                  <a:pt x="54" y="215"/>
                  <a:pt x="52" y="216"/>
                  <a:pt x="51" y="216"/>
                </a:cubicBezTo>
                <a:cubicBezTo>
                  <a:pt x="51" y="216"/>
                  <a:pt x="51" y="216"/>
                  <a:pt x="51" y="216"/>
                </a:cubicBezTo>
                <a:cubicBezTo>
                  <a:pt x="42" y="216"/>
                  <a:pt x="34" y="223"/>
                  <a:pt x="34" y="232"/>
                </a:cubicBezTo>
                <a:cubicBezTo>
                  <a:pt x="34" y="232"/>
                  <a:pt x="34" y="232"/>
                  <a:pt x="34" y="232"/>
                </a:cubicBezTo>
                <a:cubicBezTo>
                  <a:pt x="34" y="241"/>
                  <a:pt x="42" y="248"/>
                  <a:pt x="51" y="248"/>
                </a:cubicBezTo>
                <a:cubicBezTo>
                  <a:pt x="51" y="248"/>
                  <a:pt x="51" y="248"/>
                  <a:pt x="51" y="248"/>
                </a:cubicBezTo>
                <a:cubicBezTo>
                  <a:pt x="60" y="248"/>
                  <a:pt x="60" y="248"/>
                  <a:pt x="60" y="248"/>
                </a:cubicBezTo>
                <a:cubicBezTo>
                  <a:pt x="62" y="248"/>
                  <a:pt x="64" y="249"/>
                  <a:pt x="66" y="251"/>
                </a:cubicBezTo>
                <a:cubicBezTo>
                  <a:pt x="66" y="251"/>
                  <a:pt x="66" y="251"/>
                  <a:pt x="66" y="251"/>
                </a:cubicBezTo>
                <a:cubicBezTo>
                  <a:pt x="67" y="252"/>
                  <a:pt x="68" y="254"/>
                  <a:pt x="68" y="256"/>
                </a:cubicBezTo>
                <a:cubicBezTo>
                  <a:pt x="68" y="256"/>
                  <a:pt x="68" y="256"/>
                  <a:pt x="68" y="256"/>
                </a:cubicBezTo>
                <a:cubicBezTo>
                  <a:pt x="68" y="258"/>
                  <a:pt x="67" y="260"/>
                  <a:pt x="66" y="261"/>
                </a:cubicBezTo>
                <a:cubicBezTo>
                  <a:pt x="66" y="261"/>
                  <a:pt x="66" y="261"/>
                  <a:pt x="66" y="261"/>
                </a:cubicBezTo>
                <a:cubicBezTo>
                  <a:pt x="66" y="261"/>
                  <a:pt x="66" y="262"/>
                  <a:pt x="66" y="262"/>
                </a:cubicBezTo>
                <a:cubicBezTo>
                  <a:pt x="66" y="262"/>
                  <a:pt x="66" y="262"/>
                  <a:pt x="66" y="262"/>
                </a:cubicBezTo>
                <a:cubicBezTo>
                  <a:pt x="65" y="262"/>
                  <a:pt x="65" y="262"/>
                  <a:pt x="65" y="263"/>
                </a:cubicBezTo>
                <a:cubicBezTo>
                  <a:pt x="65" y="263"/>
                  <a:pt x="65" y="263"/>
                  <a:pt x="65" y="263"/>
                </a:cubicBezTo>
                <a:cubicBezTo>
                  <a:pt x="64" y="263"/>
                  <a:pt x="63" y="264"/>
                  <a:pt x="62" y="264"/>
                </a:cubicBezTo>
                <a:cubicBezTo>
                  <a:pt x="62" y="264"/>
                  <a:pt x="62" y="264"/>
                  <a:pt x="62" y="264"/>
                </a:cubicBezTo>
                <a:cubicBezTo>
                  <a:pt x="61" y="264"/>
                  <a:pt x="60" y="264"/>
                  <a:pt x="60" y="264"/>
                </a:cubicBezTo>
                <a:cubicBezTo>
                  <a:pt x="60" y="264"/>
                  <a:pt x="60" y="264"/>
                  <a:pt x="60" y="264"/>
                </a:cubicBezTo>
                <a:cubicBezTo>
                  <a:pt x="51" y="264"/>
                  <a:pt x="44" y="272"/>
                  <a:pt x="44" y="281"/>
                </a:cubicBezTo>
                <a:cubicBezTo>
                  <a:pt x="44" y="281"/>
                  <a:pt x="44" y="281"/>
                  <a:pt x="44" y="281"/>
                </a:cubicBezTo>
                <a:cubicBezTo>
                  <a:pt x="44" y="290"/>
                  <a:pt x="51" y="297"/>
                  <a:pt x="60" y="297"/>
                </a:cubicBezTo>
                <a:cubicBezTo>
                  <a:pt x="60" y="297"/>
                  <a:pt x="60" y="297"/>
                  <a:pt x="60" y="297"/>
                </a:cubicBezTo>
                <a:cubicBezTo>
                  <a:pt x="210" y="297"/>
                  <a:pt x="210" y="297"/>
                  <a:pt x="210" y="297"/>
                </a:cubicBezTo>
                <a:cubicBezTo>
                  <a:pt x="237" y="283"/>
                  <a:pt x="237" y="283"/>
                  <a:pt x="237" y="283"/>
                </a:cubicBezTo>
                <a:cubicBezTo>
                  <a:pt x="241" y="281"/>
                  <a:pt x="246" y="282"/>
                  <a:pt x="248" y="286"/>
                </a:cubicBezTo>
                <a:cubicBezTo>
                  <a:pt x="248" y="286"/>
                  <a:pt x="248" y="286"/>
                  <a:pt x="248" y="286"/>
                </a:cubicBezTo>
                <a:cubicBezTo>
                  <a:pt x="250" y="290"/>
                  <a:pt x="248" y="295"/>
                  <a:pt x="244" y="297"/>
                </a:cubicBezTo>
                <a:cubicBezTo>
                  <a:pt x="244" y="297"/>
                  <a:pt x="244" y="297"/>
                  <a:pt x="244" y="297"/>
                </a:cubicBezTo>
                <a:cubicBezTo>
                  <a:pt x="215" y="312"/>
                  <a:pt x="215" y="312"/>
                  <a:pt x="215" y="312"/>
                </a:cubicBezTo>
                <a:cubicBezTo>
                  <a:pt x="214" y="313"/>
                  <a:pt x="213" y="313"/>
                  <a:pt x="212" y="313"/>
                </a:cubicBezTo>
                <a:cubicBezTo>
                  <a:pt x="212" y="313"/>
                  <a:pt x="212" y="313"/>
                  <a:pt x="212" y="313"/>
                </a:cubicBezTo>
                <a:cubicBezTo>
                  <a:pt x="60" y="313"/>
                  <a:pt x="60" y="313"/>
                  <a:pt x="60" y="313"/>
                </a:cubicBezTo>
                <a:close/>
              </a:path>
            </a:pathLst>
          </a:custGeom>
          <a:solidFill>
            <a:srgbClr val="009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0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Obstacles to binary analysis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Dynamic code modification (</a:t>
            </a:r>
            <a:r>
              <a:rPr lang="en-US" dirty="0" err="1">
                <a:solidFill>
                  <a:schemeClr val="tx1"/>
                </a:solidFill>
              </a:rPr>
              <a:t>unpackers</a:t>
            </a:r>
            <a:r>
              <a:rPr lang="en-US" dirty="0">
                <a:solidFill>
                  <a:schemeClr val="tx1"/>
                </a:solidFill>
              </a:rPr>
              <a:t>, self-modifying code, polymorphic code)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Low-level obfuscation, debugging and virtual machine counteraction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Unsupported or unknown source language (binary analysis oriented towards Visual C++ may face difficulties analyzing Cobol)</a:t>
            </a:r>
          </a:p>
          <a:p>
            <a:endParaRPr lang="ru-RU" dirty="0"/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1667669" y="3966372"/>
            <a:ext cx="665162" cy="1074744"/>
          </a:xfrm>
          <a:custGeom>
            <a:avLst/>
            <a:gdLst>
              <a:gd name="T0" fmla="*/ 72 w 258"/>
              <a:gd name="T1" fmla="*/ 281 h 312"/>
              <a:gd name="T2" fmla="*/ 81 w 258"/>
              <a:gd name="T3" fmla="*/ 258 h 312"/>
              <a:gd name="T4" fmla="*/ 117 w 258"/>
              <a:gd name="T5" fmla="*/ 210 h 312"/>
              <a:gd name="T6" fmla="*/ 0 w 258"/>
              <a:gd name="T7" fmla="*/ 178 h 312"/>
              <a:gd name="T8" fmla="*/ 16 w 258"/>
              <a:gd name="T9" fmla="*/ 150 h 312"/>
              <a:gd name="T10" fmla="*/ 9 w 258"/>
              <a:gd name="T11" fmla="*/ 129 h 312"/>
              <a:gd name="T12" fmla="*/ 25 w 258"/>
              <a:gd name="T13" fmla="*/ 101 h 312"/>
              <a:gd name="T14" fmla="*/ 18 w 258"/>
              <a:gd name="T15" fmla="*/ 81 h 312"/>
              <a:gd name="T16" fmla="*/ 34 w 258"/>
              <a:gd name="T17" fmla="*/ 53 h 312"/>
              <a:gd name="T18" fmla="*/ 27 w 258"/>
              <a:gd name="T19" fmla="*/ 32 h 312"/>
              <a:gd name="T20" fmla="*/ 58 w 258"/>
              <a:gd name="T21" fmla="*/ 0 h 312"/>
              <a:gd name="T22" fmla="*/ 59 w 258"/>
              <a:gd name="T23" fmla="*/ 0 h 312"/>
              <a:gd name="T24" fmla="*/ 60 w 258"/>
              <a:gd name="T25" fmla="*/ 0 h 312"/>
              <a:gd name="T26" fmla="*/ 215 w 258"/>
              <a:gd name="T27" fmla="*/ 1 h 312"/>
              <a:gd name="T28" fmla="*/ 244 w 258"/>
              <a:gd name="T29" fmla="*/ 16 h 312"/>
              <a:gd name="T30" fmla="*/ 247 w 258"/>
              <a:gd name="T31" fmla="*/ 27 h 312"/>
              <a:gd name="T32" fmla="*/ 237 w 258"/>
              <a:gd name="T33" fmla="*/ 30 h 312"/>
              <a:gd name="T34" fmla="*/ 60 w 258"/>
              <a:gd name="T35" fmla="*/ 16 h 312"/>
              <a:gd name="T36" fmla="*/ 60 w 258"/>
              <a:gd name="T37" fmla="*/ 16 h 312"/>
              <a:gd name="T38" fmla="*/ 43 w 258"/>
              <a:gd name="T39" fmla="*/ 32 h 312"/>
              <a:gd name="T40" fmla="*/ 60 w 258"/>
              <a:gd name="T41" fmla="*/ 49 h 312"/>
              <a:gd name="T42" fmla="*/ 65 w 258"/>
              <a:gd name="T43" fmla="*/ 51 h 312"/>
              <a:gd name="T44" fmla="*/ 68 w 258"/>
              <a:gd name="T45" fmla="*/ 57 h 312"/>
              <a:gd name="T46" fmla="*/ 65 w 258"/>
              <a:gd name="T47" fmla="*/ 62 h 312"/>
              <a:gd name="T48" fmla="*/ 61 w 258"/>
              <a:gd name="T49" fmla="*/ 64 h 312"/>
              <a:gd name="T50" fmla="*/ 60 w 258"/>
              <a:gd name="T51" fmla="*/ 65 h 312"/>
              <a:gd name="T52" fmla="*/ 59 w 258"/>
              <a:gd name="T53" fmla="*/ 65 h 312"/>
              <a:gd name="T54" fmla="*/ 34 w 258"/>
              <a:gd name="T55" fmla="*/ 81 h 312"/>
              <a:gd name="T56" fmla="*/ 50 w 258"/>
              <a:gd name="T57" fmla="*/ 97 h 312"/>
              <a:gd name="T58" fmla="*/ 56 w 258"/>
              <a:gd name="T59" fmla="*/ 99 h 312"/>
              <a:gd name="T60" fmla="*/ 58 w 258"/>
              <a:gd name="T61" fmla="*/ 105 h 312"/>
              <a:gd name="T62" fmla="*/ 56 w 258"/>
              <a:gd name="T63" fmla="*/ 110 h 312"/>
              <a:gd name="T64" fmla="*/ 56 w 258"/>
              <a:gd name="T65" fmla="*/ 111 h 312"/>
              <a:gd name="T66" fmla="*/ 50 w 258"/>
              <a:gd name="T67" fmla="*/ 113 h 312"/>
              <a:gd name="T68" fmla="*/ 42 w 258"/>
              <a:gd name="T69" fmla="*/ 113 h 312"/>
              <a:gd name="T70" fmla="*/ 25 w 258"/>
              <a:gd name="T71" fmla="*/ 129 h 312"/>
              <a:gd name="T72" fmla="*/ 42 w 258"/>
              <a:gd name="T73" fmla="*/ 146 h 312"/>
              <a:gd name="T74" fmla="*/ 47 w 258"/>
              <a:gd name="T75" fmla="*/ 148 h 312"/>
              <a:gd name="T76" fmla="*/ 50 w 258"/>
              <a:gd name="T77" fmla="*/ 154 h 312"/>
              <a:gd name="T78" fmla="*/ 47 w 258"/>
              <a:gd name="T79" fmla="*/ 159 h 312"/>
              <a:gd name="T80" fmla="*/ 43 w 258"/>
              <a:gd name="T81" fmla="*/ 161 h 312"/>
              <a:gd name="T82" fmla="*/ 42 w 258"/>
              <a:gd name="T83" fmla="*/ 162 h 312"/>
              <a:gd name="T84" fmla="*/ 41 w 258"/>
              <a:gd name="T85" fmla="*/ 162 h 312"/>
              <a:gd name="T86" fmla="*/ 16 w 258"/>
              <a:gd name="T87" fmla="*/ 178 h 312"/>
              <a:gd name="T88" fmla="*/ 32 w 258"/>
              <a:gd name="T89" fmla="*/ 194 h 312"/>
              <a:gd name="T90" fmla="*/ 133 w 258"/>
              <a:gd name="T91" fmla="*/ 194 h 312"/>
              <a:gd name="T92" fmla="*/ 140 w 258"/>
              <a:gd name="T93" fmla="*/ 199 h 312"/>
              <a:gd name="T94" fmla="*/ 139 w 258"/>
              <a:gd name="T95" fmla="*/ 207 h 312"/>
              <a:gd name="T96" fmla="*/ 93 w 258"/>
              <a:gd name="T97" fmla="*/ 268 h 312"/>
              <a:gd name="T98" fmla="*/ 88 w 258"/>
              <a:gd name="T99" fmla="*/ 281 h 312"/>
              <a:gd name="T100" fmla="*/ 92 w 258"/>
              <a:gd name="T101" fmla="*/ 291 h 312"/>
              <a:gd name="T102" fmla="*/ 103 w 258"/>
              <a:gd name="T103" fmla="*/ 296 h 312"/>
              <a:gd name="T104" fmla="*/ 115 w 258"/>
              <a:gd name="T105" fmla="*/ 292 h 312"/>
              <a:gd name="T106" fmla="*/ 222 w 258"/>
              <a:gd name="T107" fmla="*/ 194 h 312"/>
              <a:gd name="T108" fmla="*/ 250 w 258"/>
              <a:gd name="T109" fmla="*/ 194 h 312"/>
              <a:gd name="T110" fmla="*/ 258 w 258"/>
              <a:gd name="T111" fmla="*/ 202 h 312"/>
              <a:gd name="T112" fmla="*/ 250 w 258"/>
              <a:gd name="T113" fmla="*/ 210 h 312"/>
              <a:gd name="T114" fmla="*/ 226 w 258"/>
              <a:gd name="T115" fmla="*/ 210 h 312"/>
              <a:gd name="T116" fmla="*/ 103 w 258"/>
              <a:gd name="T117" fmla="*/ 312 h 312"/>
              <a:gd name="T118" fmla="*/ 103 w 258"/>
              <a:gd name="T119" fmla="*/ 312 h 312"/>
              <a:gd name="T120" fmla="*/ 81 w 258"/>
              <a:gd name="T121" fmla="*/ 30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58" h="312">
                <a:moveTo>
                  <a:pt x="81" y="303"/>
                </a:moveTo>
                <a:cubicBezTo>
                  <a:pt x="75" y="297"/>
                  <a:pt x="72" y="289"/>
                  <a:pt x="72" y="281"/>
                </a:cubicBezTo>
                <a:cubicBezTo>
                  <a:pt x="72" y="281"/>
                  <a:pt x="72" y="281"/>
                  <a:pt x="72" y="281"/>
                </a:cubicBezTo>
                <a:cubicBezTo>
                  <a:pt x="72" y="273"/>
                  <a:pt x="75" y="264"/>
                  <a:pt x="81" y="258"/>
                </a:cubicBezTo>
                <a:cubicBezTo>
                  <a:pt x="81" y="258"/>
                  <a:pt x="81" y="258"/>
                  <a:pt x="81" y="258"/>
                </a:cubicBezTo>
                <a:cubicBezTo>
                  <a:pt x="117" y="210"/>
                  <a:pt x="117" y="210"/>
                  <a:pt x="117" y="210"/>
                </a:cubicBezTo>
                <a:cubicBezTo>
                  <a:pt x="32" y="210"/>
                  <a:pt x="32" y="210"/>
                  <a:pt x="32" y="210"/>
                </a:cubicBezTo>
                <a:cubicBezTo>
                  <a:pt x="14" y="210"/>
                  <a:pt x="0" y="196"/>
                  <a:pt x="0" y="178"/>
                </a:cubicBezTo>
                <a:cubicBezTo>
                  <a:pt x="0" y="178"/>
                  <a:pt x="0" y="178"/>
                  <a:pt x="0" y="178"/>
                </a:cubicBezTo>
                <a:cubicBezTo>
                  <a:pt x="0" y="166"/>
                  <a:pt x="6" y="155"/>
                  <a:pt x="16" y="150"/>
                </a:cubicBezTo>
                <a:cubicBezTo>
                  <a:pt x="16" y="150"/>
                  <a:pt x="16" y="150"/>
                  <a:pt x="16" y="150"/>
                </a:cubicBezTo>
                <a:cubicBezTo>
                  <a:pt x="12" y="144"/>
                  <a:pt x="9" y="137"/>
                  <a:pt x="9" y="129"/>
                </a:cubicBezTo>
                <a:cubicBezTo>
                  <a:pt x="9" y="129"/>
                  <a:pt x="9" y="129"/>
                  <a:pt x="9" y="129"/>
                </a:cubicBezTo>
                <a:cubicBezTo>
                  <a:pt x="9" y="117"/>
                  <a:pt x="16" y="107"/>
                  <a:pt x="25" y="101"/>
                </a:cubicBezTo>
                <a:cubicBezTo>
                  <a:pt x="25" y="101"/>
                  <a:pt x="25" y="101"/>
                  <a:pt x="25" y="101"/>
                </a:cubicBezTo>
                <a:cubicBezTo>
                  <a:pt x="21" y="96"/>
                  <a:pt x="18" y="89"/>
                  <a:pt x="18" y="81"/>
                </a:cubicBezTo>
                <a:cubicBezTo>
                  <a:pt x="18" y="81"/>
                  <a:pt x="18" y="81"/>
                  <a:pt x="18" y="81"/>
                </a:cubicBezTo>
                <a:cubicBezTo>
                  <a:pt x="18" y="69"/>
                  <a:pt x="25" y="58"/>
                  <a:pt x="34" y="53"/>
                </a:cubicBezTo>
                <a:cubicBezTo>
                  <a:pt x="34" y="53"/>
                  <a:pt x="34" y="53"/>
                  <a:pt x="34" y="53"/>
                </a:cubicBezTo>
                <a:cubicBezTo>
                  <a:pt x="30" y="47"/>
                  <a:pt x="27" y="40"/>
                  <a:pt x="27" y="32"/>
                </a:cubicBezTo>
                <a:cubicBezTo>
                  <a:pt x="27" y="32"/>
                  <a:pt x="27" y="32"/>
                  <a:pt x="27" y="32"/>
                </a:cubicBezTo>
                <a:cubicBezTo>
                  <a:pt x="27" y="15"/>
                  <a:pt x="41" y="1"/>
                  <a:pt x="58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211" y="0"/>
                  <a:pt x="211" y="0"/>
                  <a:pt x="211" y="0"/>
                </a:cubicBezTo>
                <a:cubicBezTo>
                  <a:pt x="212" y="0"/>
                  <a:pt x="214" y="0"/>
                  <a:pt x="215" y="1"/>
                </a:cubicBezTo>
                <a:cubicBezTo>
                  <a:pt x="215" y="1"/>
                  <a:pt x="215" y="1"/>
                  <a:pt x="215" y="1"/>
                </a:cubicBezTo>
                <a:cubicBezTo>
                  <a:pt x="244" y="16"/>
                  <a:pt x="244" y="16"/>
                  <a:pt x="244" y="16"/>
                </a:cubicBezTo>
                <a:cubicBezTo>
                  <a:pt x="248" y="18"/>
                  <a:pt x="249" y="23"/>
                  <a:pt x="247" y="27"/>
                </a:cubicBezTo>
                <a:cubicBezTo>
                  <a:pt x="247" y="27"/>
                  <a:pt x="247" y="27"/>
                  <a:pt x="247" y="27"/>
                </a:cubicBezTo>
                <a:cubicBezTo>
                  <a:pt x="245" y="31"/>
                  <a:pt x="240" y="32"/>
                  <a:pt x="237" y="30"/>
                </a:cubicBezTo>
                <a:cubicBezTo>
                  <a:pt x="237" y="30"/>
                  <a:pt x="237" y="30"/>
                  <a:pt x="237" y="30"/>
                </a:cubicBezTo>
                <a:cubicBezTo>
                  <a:pt x="209" y="16"/>
                  <a:pt x="209" y="16"/>
                  <a:pt x="209" y="16"/>
                </a:cubicBezTo>
                <a:cubicBezTo>
                  <a:pt x="60" y="16"/>
                  <a:pt x="60" y="16"/>
                  <a:pt x="60" y="16"/>
                </a:cubicBezTo>
                <a:cubicBezTo>
                  <a:pt x="60" y="16"/>
                  <a:pt x="60" y="16"/>
                  <a:pt x="60" y="16"/>
                </a:cubicBezTo>
                <a:cubicBezTo>
                  <a:pt x="60" y="16"/>
                  <a:pt x="60" y="16"/>
                  <a:pt x="60" y="16"/>
                </a:cubicBezTo>
                <a:cubicBezTo>
                  <a:pt x="51" y="16"/>
                  <a:pt x="43" y="23"/>
                  <a:pt x="43" y="32"/>
                </a:cubicBezTo>
                <a:cubicBezTo>
                  <a:pt x="43" y="32"/>
                  <a:pt x="43" y="32"/>
                  <a:pt x="43" y="32"/>
                </a:cubicBezTo>
                <a:cubicBezTo>
                  <a:pt x="43" y="41"/>
                  <a:pt x="51" y="49"/>
                  <a:pt x="60" y="49"/>
                </a:cubicBezTo>
                <a:cubicBezTo>
                  <a:pt x="60" y="49"/>
                  <a:pt x="60" y="49"/>
                  <a:pt x="60" y="49"/>
                </a:cubicBezTo>
                <a:cubicBezTo>
                  <a:pt x="62" y="49"/>
                  <a:pt x="64" y="49"/>
                  <a:pt x="65" y="51"/>
                </a:cubicBezTo>
                <a:cubicBezTo>
                  <a:pt x="65" y="51"/>
                  <a:pt x="65" y="51"/>
                  <a:pt x="65" y="51"/>
                </a:cubicBezTo>
                <a:cubicBezTo>
                  <a:pt x="67" y="52"/>
                  <a:pt x="68" y="54"/>
                  <a:pt x="68" y="57"/>
                </a:cubicBezTo>
                <a:cubicBezTo>
                  <a:pt x="68" y="57"/>
                  <a:pt x="68" y="57"/>
                  <a:pt x="68" y="57"/>
                </a:cubicBezTo>
                <a:cubicBezTo>
                  <a:pt x="68" y="59"/>
                  <a:pt x="67" y="61"/>
                  <a:pt x="65" y="62"/>
                </a:cubicBezTo>
                <a:cubicBezTo>
                  <a:pt x="65" y="62"/>
                  <a:pt x="65" y="62"/>
                  <a:pt x="65" y="62"/>
                </a:cubicBezTo>
                <a:cubicBezTo>
                  <a:pt x="64" y="63"/>
                  <a:pt x="63" y="64"/>
                  <a:pt x="61" y="64"/>
                </a:cubicBezTo>
                <a:cubicBezTo>
                  <a:pt x="61" y="64"/>
                  <a:pt x="61" y="64"/>
                  <a:pt x="61" y="64"/>
                </a:cubicBezTo>
                <a:cubicBezTo>
                  <a:pt x="61" y="64"/>
                  <a:pt x="60" y="65"/>
                  <a:pt x="60" y="65"/>
                </a:cubicBezTo>
                <a:cubicBezTo>
                  <a:pt x="60" y="65"/>
                  <a:pt x="60" y="65"/>
                  <a:pt x="60" y="65"/>
                </a:cubicBezTo>
                <a:cubicBezTo>
                  <a:pt x="59" y="65"/>
                  <a:pt x="59" y="65"/>
                  <a:pt x="59" y="65"/>
                </a:cubicBezTo>
                <a:cubicBezTo>
                  <a:pt x="59" y="65"/>
                  <a:pt x="59" y="65"/>
                  <a:pt x="59" y="65"/>
                </a:cubicBezTo>
                <a:cubicBezTo>
                  <a:pt x="50" y="65"/>
                  <a:pt x="50" y="65"/>
                  <a:pt x="50" y="65"/>
                </a:cubicBezTo>
                <a:cubicBezTo>
                  <a:pt x="41" y="65"/>
                  <a:pt x="34" y="72"/>
                  <a:pt x="34" y="81"/>
                </a:cubicBezTo>
                <a:cubicBezTo>
                  <a:pt x="34" y="81"/>
                  <a:pt x="34" y="81"/>
                  <a:pt x="34" y="81"/>
                </a:cubicBezTo>
                <a:cubicBezTo>
                  <a:pt x="34" y="90"/>
                  <a:pt x="41" y="97"/>
                  <a:pt x="50" y="97"/>
                </a:cubicBezTo>
                <a:cubicBezTo>
                  <a:pt x="50" y="97"/>
                  <a:pt x="50" y="97"/>
                  <a:pt x="50" y="97"/>
                </a:cubicBezTo>
                <a:cubicBezTo>
                  <a:pt x="52" y="97"/>
                  <a:pt x="54" y="98"/>
                  <a:pt x="56" y="99"/>
                </a:cubicBezTo>
                <a:cubicBezTo>
                  <a:pt x="56" y="99"/>
                  <a:pt x="56" y="99"/>
                  <a:pt x="56" y="99"/>
                </a:cubicBezTo>
                <a:cubicBezTo>
                  <a:pt x="57" y="101"/>
                  <a:pt x="58" y="103"/>
                  <a:pt x="58" y="105"/>
                </a:cubicBezTo>
                <a:cubicBezTo>
                  <a:pt x="58" y="105"/>
                  <a:pt x="58" y="105"/>
                  <a:pt x="58" y="105"/>
                </a:cubicBezTo>
                <a:cubicBezTo>
                  <a:pt x="58" y="107"/>
                  <a:pt x="58" y="109"/>
                  <a:pt x="56" y="110"/>
                </a:cubicBezTo>
                <a:cubicBezTo>
                  <a:pt x="56" y="110"/>
                  <a:pt x="56" y="110"/>
                  <a:pt x="56" y="110"/>
                </a:cubicBezTo>
                <a:cubicBezTo>
                  <a:pt x="56" y="110"/>
                  <a:pt x="56" y="111"/>
                  <a:pt x="56" y="111"/>
                </a:cubicBezTo>
                <a:cubicBezTo>
                  <a:pt x="56" y="111"/>
                  <a:pt x="56" y="111"/>
                  <a:pt x="56" y="111"/>
                </a:cubicBezTo>
                <a:cubicBezTo>
                  <a:pt x="54" y="112"/>
                  <a:pt x="52" y="113"/>
                  <a:pt x="50" y="113"/>
                </a:cubicBezTo>
                <a:cubicBezTo>
                  <a:pt x="50" y="113"/>
                  <a:pt x="50" y="113"/>
                  <a:pt x="50" y="113"/>
                </a:cubicBezTo>
                <a:cubicBezTo>
                  <a:pt x="42" y="113"/>
                  <a:pt x="42" y="113"/>
                  <a:pt x="42" y="113"/>
                </a:cubicBezTo>
                <a:cubicBezTo>
                  <a:pt x="33" y="113"/>
                  <a:pt x="25" y="120"/>
                  <a:pt x="25" y="129"/>
                </a:cubicBezTo>
                <a:cubicBezTo>
                  <a:pt x="25" y="129"/>
                  <a:pt x="25" y="129"/>
                  <a:pt x="25" y="129"/>
                </a:cubicBezTo>
                <a:cubicBezTo>
                  <a:pt x="25" y="138"/>
                  <a:pt x="33" y="146"/>
                  <a:pt x="42" y="146"/>
                </a:cubicBezTo>
                <a:cubicBezTo>
                  <a:pt x="42" y="146"/>
                  <a:pt x="42" y="146"/>
                  <a:pt x="42" y="146"/>
                </a:cubicBezTo>
                <a:cubicBezTo>
                  <a:pt x="44" y="146"/>
                  <a:pt x="46" y="147"/>
                  <a:pt x="47" y="148"/>
                </a:cubicBezTo>
                <a:cubicBezTo>
                  <a:pt x="47" y="148"/>
                  <a:pt x="47" y="148"/>
                  <a:pt x="47" y="148"/>
                </a:cubicBezTo>
                <a:cubicBezTo>
                  <a:pt x="49" y="150"/>
                  <a:pt x="50" y="152"/>
                  <a:pt x="50" y="154"/>
                </a:cubicBezTo>
                <a:cubicBezTo>
                  <a:pt x="50" y="154"/>
                  <a:pt x="50" y="154"/>
                  <a:pt x="50" y="154"/>
                </a:cubicBezTo>
                <a:cubicBezTo>
                  <a:pt x="50" y="156"/>
                  <a:pt x="49" y="158"/>
                  <a:pt x="47" y="159"/>
                </a:cubicBezTo>
                <a:cubicBezTo>
                  <a:pt x="47" y="159"/>
                  <a:pt x="47" y="159"/>
                  <a:pt x="47" y="159"/>
                </a:cubicBezTo>
                <a:cubicBezTo>
                  <a:pt x="46" y="160"/>
                  <a:pt x="45" y="161"/>
                  <a:pt x="43" y="161"/>
                </a:cubicBezTo>
                <a:cubicBezTo>
                  <a:pt x="43" y="161"/>
                  <a:pt x="43" y="161"/>
                  <a:pt x="43" y="161"/>
                </a:cubicBezTo>
                <a:cubicBezTo>
                  <a:pt x="43" y="162"/>
                  <a:pt x="42" y="162"/>
                  <a:pt x="42" y="162"/>
                </a:cubicBezTo>
                <a:cubicBezTo>
                  <a:pt x="42" y="162"/>
                  <a:pt x="42" y="162"/>
                  <a:pt x="42" y="162"/>
                </a:cubicBezTo>
                <a:cubicBezTo>
                  <a:pt x="41" y="162"/>
                  <a:pt x="41" y="162"/>
                  <a:pt x="41" y="162"/>
                </a:cubicBezTo>
                <a:cubicBezTo>
                  <a:pt x="41" y="162"/>
                  <a:pt x="41" y="162"/>
                  <a:pt x="41" y="162"/>
                </a:cubicBezTo>
                <a:cubicBezTo>
                  <a:pt x="32" y="162"/>
                  <a:pt x="32" y="162"/>
                  <a:pt x="32" y="162"/>
                </a:cubicBezTo>
                <a:cubicBezTo>
                  <a:pt x="23" y="162"/>
                  <a:pt x="16" y="169"/>
                  <a:pt x="16" y="178"/>
                </a:cubicBezTo>
                <a:cubicBezTo>
                  <a:pt x="16" y="178"/>
                  <a:pt x="16" y="178"/>
                  <a:pt x="16" y="178"/>
                </a:cubicBezTo>
                <a:cubicBezTo>
                  <a:pt x="16" y="187"/>
                  <a:pt x="23" y="194"/>
                  <a:pt x="32" y="194"/>
                </a:cubicBezTo>
                <a:cubicBezTo>
                  <a:pt x="32" y="194"/>
                  <a:pt x="32" y="194"/>
                  <a:pt x="32" y="194"/>
                </a:cubicBezTo>
                <a:cubicBezTo>
                  <a:pt x="133" y="194"/>
                  <a:pt x="133" y="194"/>
                  <a:pt x="133" y="194"/>
                </a:cubicBezTo>
                <a:cubicBezTo>
                  <a:pt x="136" y="194"/>
                  <a:pt x="139" y="196"/>
                  <a:pt x="140" y="199"/>
                </a:cubicBezTo>
                <a:cubicBezTo>
                  <a:pt x="140" y="199"/>
                  <a:pt x="140" y="199"/>
                  <a:pt x="140" y="199"/>
                </a:cubicBezTo>
                <a:cubicBezTo>
                  <a:pt x="142" y="201"/>
                  <a:pt x="141" y="205"/>
                  <a:pt x="139" y="207"/>
                </a:cubicBezTo>
                <a:cubicBezTo>
                  <a:pt x="139" y="207"/>
                  <a:pt x="139" y="207"/>
                  <a:pt x="139" y="207"/>
                </a:cubicBezTo>
                <a:cubicBezTo>
                  <a:pt x="93" y="268"/>
                  <a:pt x="93" y="268"/>
                  <a:pt x="93" y="268"/>
                </a:cubicBezTo>
                <a:cubicBezTo>
                  <a:pt x="93" y="268"/>
                  <a:pt x="93" y="268"/>
                  <a:pt x="93" y="268"/>
                </a:cubicBezTo>
                <a:cubicBezTo>
                  <a:pt x="90" y="272"/>
                  <a:pt x="88" y="277"/>
                  <a:pt x="88" y="281"/>
                </a:cubicBezTo>
                <a:cubicBezTo>
                  <a:pt x="88" y="281"/>
                  <a:pt x="88" y="281"/>
                  <a:pt x="88" y="281"/>
                </a:cubicBezTo>
                <a:cubicBezTo>
                  <a:pt x="88" y="285"/>
                  <a:pt x="89" y="288"/>
                  <a:pt x="92" y="291"/>
                </a:cubicBezTo>
                <a:cubicBezTo>
                  <a:pt x="92" y="291"/>
                  <a:pt x="92" y="291"/>
                  <a:pt x="92" y="291"/>
                </a:cubicBezTo>
                <a:cubicBezTo>
                  <a:pt x="95" y="295"/>
                  <a:pt x="99" y="296"/>
                  <a:pt x="103" y="296"/>
                </a:cubicBezTo>
                <a:cubicBezTo>
                  <a:pt x="103" y="296"/>
                  <a:pt x="103" y="296"/>
                  <a:pt x="103" y="296"/>
                </a:cubicBezTo>
                <a:cubicBezTo>
                  <a:pt x="107" y="296"/>
                  <a:pt x="112" y="295"/>
                  <a:pt x="115" y="292"/>
                </a:cubicBezTo>
                <a:cubicBezTo>
                  <a:pt x="115" y="292"/>
                  <a:pt x="115" y="292"/>
                  <a:pt x="115" y="292"/>
                </a:cubicBezTo>
                <a:cubicBezTo>
                  <a:pt x="217" y="196"/>
                  <a:pt x="217" y="196"/>
                  <a:pt x="217" y="196"/>
                </a:cubicBezTo>
                <a:cubicBezTo>
                  <a:pt x="218" y="195"/>
                  <a:pt x="220" y="194"/>
                  <a:pt x="222" y="194"/>
                </a:cubicBezTo>
                <a:cubicBezTo>
                  <a:pt x="222" y="194"/>
                  <a:pt x="222" y="194"/>
                  <a:pt x="222" y="194"/>
                </a:cubicBezTo>
                <a:cubicBezTo>
                  <a:pt x="250" y="194"/>
                  <a:pt x="250" y="194"/>
                  <a:pt x="250" y="194"/>
                </a:cubicBezTo>
                <a:cubicBezTo>
                  <a:pt x="250" y="194"/>
                  <a:pt x="250" y="194"/>
                  <a:pt x="250" y="194"/>
                </a:cubicBezTo>
                <a:cubicBezTo>
                  <a:pt x="255" y="194"/>
                  <a:pt x="258" y="198"/>
                  <a:pt x="258" y="202"/>
                </a:cubicBezTo>
                <a:cubicBezTo>
                  <a:pt x="258" y="202"/>
                  <a:pt x="258" y="202"/>
                  <a:pt x="258" y="202"/>
                </a:cubicBezTo>
                <a:cubicBezTo>
                  <a:pt x="258" y="207"/>
                  <a:pt x="255" y="210"/>
                  <a:pt x="250" y="210"/>
                </a:cubicBezTo>
                <a:cubicBezTo>
                  <a:pt x="250" y="210"/>
                  <a:pt x="250" y="210"/>
                  <a:pt x="250" y="210"/>
                </a:cubicBezTo>
                <a:cubicBezTo>
                  <a:pt x="226" y="210"/>
                  <a:pt x="226" y="210"/>
                  <a:pt x="226" y="210"/>
                </a:cubicBezTo>
                <a:cubicBezTo>
                  <a:pt x="126" y="304"/>
                  <a:pt x="126" y="304"/>
                  <a:pt x="126" y="304"/>
                </a:cubicBezTo>
                <a:cubicBezTo>
                  <a:pt x="119" y="309"/>
                  <a:pt x="111" y="312"/>
                  <a:pt x="103" y="312"/>
                </a:cubicBezTo>
                <a:cubicBezTo>
                  <a:pt x="103" y="312"/>
                  <a:pt x="103" y="312"/>
                  <a:pt x="103" y="312"/>
                </a:cubicBezTo>
                <a:cubicBezTo>
                  <a:pt x="103" y="312"/>
                  <a:pt x="103" y="312"/>
                  <a:pt x="103" y="312"/>
                </a:cubicBezTo>
                <a:cubicBezTo>
                  <a:pt x="103" y="312"/>
                  <a:pt x="103" y="312"/>
                  <a:pt x="103" y="312"/>
                </a:cubicBezTo>
                <a:cubicBezTo>
                  <a:pt x="95" y="312"/>
                  <a:pt x="87" y="309"/>
                  <a:pt x="81" y="303"/>
                </a:cubicBezTo>
                <a:close/>
              </a:path>
            </a:pathLst>
          </a:custGeom>
          <a:solidFill>
            <a:srgbClr val="0096D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code translation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inary </a:t>
            </a:r>
            <a:r>
              <a:rPr lang="en-US" dirty="0">
                <a:solidFill>
                  <a:schemeClr val="tx1"/>
                </a:solidFill>
              </a:rPr>
              <a:t>representation of assembly instructions </a:t>
            </a:r>
            <a:r>
              <a:rPr lang="en-US" dirty="0" smtClean="0">
                <a:solidFill>
                  <a:schemeClr val="tx1"/>
                </a:solidFill>
              </a:rPr>
              <a:t>is taken from </a:t>
            </a:r>
            <a:r>
              <a:rPr lang="en-US" dirty="0" err="1" smtClean="0">
                <a:solidFill>
                  <a:schemeClr val="tx1"/>
                </a:solidFill>
              </a:rPr>
              <a:t>IdaPro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Instructions are decoded </a:t>
            </a:r>
            <a:r>
              <a:rPr lang="en-US" dirty="0">
                <a:solidFill>
                  <a:schemeClr val="tx1"/>
                </a:solidFill>
              </a:rPr>
              <a:t>into their </a:t>
            </a:r>
            <a:r>
              <a:rPr lang="en-US" dirty="0" smtClean="0">
                <a:solidFill>
                  <a:schemeClr val="tx1"/>
                </a:solidFill>
              </a:rPr>
              <a:t>mnemonics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P</a:t>
            </a:r>
            <a:r>
              <a:rPr lang="en-US" dirty="0" smtClean="0"/>
              <a:t>roblem: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Internal representation from </a:t>
            </a:r>
            <a:r>
              <a:rPr lang="en-US" dirty="0" err="1" smtClean="0">
                <a:solidFill>
                  <a:schemeClr val="tx1"/>
                </a:solidFill>
              </a:rPr>
              <a:t>IdaPro</a:t>
            </a:r>
            <a:r>
              <a:rPr lang="en-US" dirty="0" smtClean="0">
                <a:solidFill>
                  <a:schemeClr val="tx1"/>
                </a:solidFill>
              </a:rPr>
              <a:t> sometimes does not match low-level representation</a:t>
            </a:r>
          </a:p>
          <a:p>
            <a:r>
              <a:rPr lang="en-US" dirty="0"/>
              <a:t>S</a:t>
            </a:r>
            <a:r>
              <a:rPr lang="en-US" dirty="0" smtClean="0"/>
              <a:t>olution:</a:t>
            </a:r>
          </a:p>
          <a:p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ustom</a:t>
            </a:r>
            <a:r>
              <a:rPr lang="en-US" dirty="0">
                <a:solidFill>
                  <a:schemeClr val="tx1"/>
                </a:solidFill>
              </a:rPr>
              <a:t>, table-driven instruction decoder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  <a:p>
            <a:r>
              <a:rPr lang="en-US" dirty="0" smtClean="0"/>
              <a:t>Table-driven instruction decoder is more </a:t>
            </a:r>
            <a:r>
              <a:rPr lang="en-US" dirty="0"/>
              <a:t>precise than what is provided natively from IDA Pro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Rectangle 4"/>
          <p:cNvSpPr/>
          <p:nvPr/>
        </p:nvSpPr>
        <p:spPr>
          <a:xfrm>
            <a:off x="0" y="0"/>
            <a:ext cx="9144000" cy="338667"/>
          </a:xfrm>
          <a:prstGeom prst="rect">
            <a:avLst/>
          </a:prstGeom>
          <a:solidFill>
            <a:srgbClr val="87898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This is a rolling (up to 3 year) roadmap and is subject to change without notice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9282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 for binary </a:t>
            </a:r>
            <a:r>
              <a:rPr lang="en-US" dirty="0"/>
              <a:t>code translation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For improving High-level representation</a:t>
            </a:r>
          </a:p>
          <a:p>
            <a:r>
              <a:rPr lang="en-US" dirty="0"/>
              <a:t>a</a:t>
            </a:r>
            <a:r>
              <a:rPr lang="en-US" dirty="0" smtClean="0"/>
              <a:t>dditional </a:t>
            </a:r>
            <a:r>
              <a:rPr lang="en-US" dirty="0"/>
              <a:t>information </a:t>
            </a:r>
            <a:r>
              <a:rPr lang="en-US" dirty="0" smtClean="0"/>
              <a:t>may be used: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RTTI (run-time type information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en-US" dirty="0">
                <a:solidFill>
                  <a:schemeClr val="tx1"/>
                </a:solidFill>
              </a:rPr>
              <a:t> for C++ class </a:t>
            </a:r>
            <a:r>
              <a:rPr lang="en-US" dirty="0" smtClean="0">
                <a:solidFill>
                  <a:schemeClr val="tx1"/>
                </a:solidFill>
              </a:rPr>
              <a:t>reconstruction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 </a:t>
            </a:r>
            <a:r>
              <a:rPr lang="en-US" dirty="0" smtClean="0">
                <a:solidFill>
                  <a:schemeClr val="tx1"/>
                </a:solidFill>
              </a:rPr>
              <a:t>objects </a:t>
            </a:r>
            <a:r>
              <a:rPr lang="en-US" dirty="0" err="1" smtClean="0">
                <a:solidFill>
                  <a:schemeClr val="tx1"/>
                </a:solidFill>
              </a:rPr>
              <a:t>TypeLib</a:t>
            </a:r>
            <a:r>
              <a:rPr lang="en-US" dirty="0" smtClean="0">
                <a:solidFill>
                  <a:schemeClr val="tx1"/>
                </a:solidFill>
              </a:rPr>
              <a:t> information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IDA Pro framework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dirty="0">
                <a:solidFill>
                  <a:schemeClr val="tx1"/>
                </a:solidFill>
              </a:rPr>
              <a:t>LLVM C front-end </a:t>
            </a:r>
            <a:r>
              <a:rPr lang="en-US" dirty="0" smtClean="0">
                <a:solidFill>
                  <a:schemeClr val="tx1"/>
                </a:solidFill>
              </a:rPr>
              <a:t>Clang for </a:t>
            </a:r>
            <a:r>
              <a:rPr lang="en-US" dirty="0">
                <a:solidFill>
                  <a:schemeClr val="tx1"/>
                </a:solidFill>
              </a:rPr>
              <a:t>C standard library functions 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Debugging information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Rectangle 4"/>
          <p:cNvSpPr/>
          <p:nvPr/>
        </p:nvSpPr>
        <p:spPr>
          <a:xfrm>
            <a:off x="0" y="0"/>
            <a:ext cx="9144000" cy="338667"/>
          </a:xfrm>
          <a:prstGeom prst="rect">
            <a:avLst/>
          </a:prstGeom>
          <a:solidFill>
            <a:srgbClr val="87898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This is a rolling (up to 3 year) roadmap and is subject to change without notice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5431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recovery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Functions are in high-level programs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Subroutines are in low-level programs</a:t>
            </a:r>
          </a:p>
          <a:p>
            <a:endParaRPr lang="en-US" dirty="0"/>
          </a:p>
          <a:p>
            <a:r>
              <a:rPr lang="en-US" dirty="0" smtClean="0"/>
              <a:t>Usually: one function                  one subroutine</a:t>
            </a:r>
          </a:p>
          <a:p>
            <a:endParaRPr lang="en-US" dirty="0" smtClean="0"/>
          </a:p>
          <a:p>
            <a:r>
              <a:rPr lang="en-US" dirty="0" smtClean="0"/>
              <a:t>Difficulties:</a:t>
            </a:r>
          </a:p>
          <a:p>
            <a:r>
              <a:rPr lang="en-US" dirty="0">
                <a:solidFill>
                  <a:schemeClr val="tx1"/>
                </a:solidFill>
              </a:rPr>
              <a:t>a template function </a:t>
            </a:r>
            <a:r>
              <a:rPr lang="en-US" dirty="0" smtClean="0">
                <a:solidFill>
                  <a:schemeClr val="tx1"/>
                </a:solidFill>
              </a:rPr>
              <a:t>          several </a:t>
            </a:r>
            <a:r>
              <a:rPr lang="en-US" dirty="0">
                <a:solidFill>
                  <a:schemeClr val="tx1"/>
                </a:solidFill>
              </a:rPr>
              <a:t>specialized </a:t>
            </a:r>
            <a:r>
              <a:rPr lang="en-US" dirty="0" smtClean="0">
                <a:solidFill>
                  <a:schemeClr val="tx1"/>
                </a:solidFill>
              </a:rPr>
              <a:t>subroutines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inline </a:t>
            </a:r>
            <a:r>
              <a:rPr lang="en-US" dirty="0">
                <a:solidFill>
                  <a:schemeClr val="tx1"/>
                </a:solidFill>
              </a:rPr>
              <a:t>function </a:t>
            </a:r>
            <a:r>
              <a:rPr lang="en-US" dirty="0" smtClean="0">
                <a:solidFill>
                  <a:schemeClr val="tx1"/>
                </a:solidFill>
              </a:rPr>
              <a:t>       instruction </a:t>
            </a:r>
            <a:r>
              <a:rPr lang="en-US" dirty="0">
                <a:solidFill>
                  <a:schemeClr val="tx1"/>
                </a:solidFill>
              </a:rPr>
              <a:t>flow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processor instructions </a:t>
            </a:r>
            <a:r>
              <a:rPr lang="en-US" dirty="0" smtClean="0">
                <a:solidFill>
                  <a:schemeClr val="tx1"/>
                </a:solidFill>
              </a:rPr>
              <a:t>       not a subroutine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 rot="10800000">
            <a:off x="2898690" y="2420888"/>
            <a:ext cx="718591" cy="640821"/>
          </a:xfrm>
          <a:custGeom>
            <a:avLst/>
            <a:gdLst>
              <a:gd name="T0" fmla="*/ 186 w 325"/>
              <a:gd name="T1" fmla="*/ 0 h 217"/>
              <a:gd name="T2" fmla="*/ 172 w 325"/>
              <a:gd name="T3" fmla="*/ 4 h 217"/>
              <a:gd name="T4" fmla="*/ 18 w 325"/>
              <a:gd name="T5" fmla="*/ 90 h 217"/>
              <a:gd name="T6" fmla="*/ 18 w 325"/>
              <a:gd name="T7" fmla="*/ 127 h 217"/>
              <a:gd name="T8" fmla="*/ 172 w 325"/>
              <a:gd name="T9" fmla="*/ 213 h 217"/>
              <a:gd name="T10" fmla="*/ 186 w 325"/>
              <a:gd name="T11" fmla="*/ 217 h 217"/>
              <a:gd name="T12" fmla="*/ 205 w 325"/>
              <a:gd name="T13" fmla="*/ 190 h 217"/>
              <a:gd name="T14" fmla="*/ 205 w 325"/>
              <a:gd name="T15" fmla="*/ 158 h 217"/>
              <a:gd name="T16" fmla="*/ 325 w 325"/>
              <a:gd name="T17" fmla="*/ 158 h 217"/>
              <a:gd name="T18" fmla="*/ 325 w 325"/>
              <a:gd name="T19" fmla="*/ 59 h 217"/>
              <a:gd name="T20" fmla="*/ 205 w 325"/>
              <a:gd name="T21" fmla="*/ 59 h 217"/>
              <a:gd name="T22" fmla="*/ 205 w 325"/>
              <a:gd name="T23" fmla="*/ 27 h 217"/>
              <a:gd name="T24" fmla="*/ 186 w 325"/>
              <a:gd name="T25" fmla="*/ 0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25" h="217">
                <a:moveTo>
                  <a:pt x="186" y="0"/>
                </a:moveTo>
                <a:cubicBezTo>
                  <a:pt x="181" y="0"/>
                  <a:pt x="177" y="2"/>
                  <a:pt x="172" y="4"/>
                </a:cubicBezTo>
                <a:cubicBezTo>
                  <a:pt x="18" y="90"/>
                  <a:pt x="18" y="90"/>
                  <a:pt x="18" y="90"/>
                </a:cubicBezTo>
                <a:cubicBezTo>
                  <a:pt x="0" y="100"/>
                  <a:pt x="0" y="117"/>
                  <a:pt x="18" y="127"/>
                </a:cubicBezTo>
                <a:cubicBezTo>
                  <a:pt x="172" y="213"/>
                  <a:pt x="172" y="213"/>
                  <a:pt x="172" y="213"/>
                </a:cubicBezTo>
                <a:cubicBezTo>
                  <a:pt x="177" y="215"/>
                  <a:pt x="181" y="217"/>
                  <a:pt x="186" y="217"/>
                </a:cubicBezTo>
                <a:cubicBezTo>
                  <a:pt x="197" y="217"/>
                  <a:pt x="205" y="207"/>
                  <a:pt x="205" y="190"/>
                </a:cubicBezTo>
                <a:cubicBezTo>
                  <a:pt x="205" y="158"/>
                  <a:pt x="205" y="158"/>
                  <a:pt x="205" y="158"/>
                </a:cubicBezTo>
                <a:cubicBezTo>
                  <a:pt x="325" y="158"/>
                  <a:pt x="325" y="158"/>
                  <a:pt x="325" y="158"/>
                </a:cubicBezTo>
                <a:cubicBezTo>
                  <a:pt x="325" y="59"/>
                  <a:pt x="325" y="59"/>
                  <a:pt x="325" y="59"/>
                </a:cubicBezTo>
                <a:cubicBezTo>
                  <a:pt x="205" y="59"/>
                  <a:pt x="205" y="59"/>
                  <a:pt x="205" y="59"/>
                </a:cubicBezTo>
                <a:cubicBezTo>
                  <a:pt x="205" y="27"/>
                  <a:pt x="205" y="27"/>
                  <a:pt x="205" y="27"/>
                </a:cubicBezTo>
                <a:cubicBezTo>
                  <a:pt x="205" y="10"/>
                  <a:pt x="197" y="0"/>
                  <a:pt x="18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" name="Freeform 30"/>
          <p:cNvSpPr>
            <a:spLocks/>
          </p:cNvSpPr>
          <p:nvPr/>
        </p:nvSpPr>
        <p:spPr bwMode="auto">
          <a:xfrm rot="10800000">
            <a:off x="2616199" y="3501008"/>
            <a:ext cx="419097" cy="320411"/>
          </a:xfrm>
          <a:custGeom>
            <a:avLst/>
            <a:gdLst>
              <a:gd name="T0" fmla="*/ 186 w 325"/>
              <a:gd name="T1" fmla="*/ 0 h 217"/>
              <a:gd name="T2" fmla="*/ 172 w 325"/>
              <a:gd name="T3" fmla="*/ 4 h 217"/>
              <a:gd name="T4" fmla="*/ 18 w 325"/>
              <a:gd name="T5" fmla="*/ 90 h 217"/>
              <a:gd name="T6" fmla="*/ 18 w 325"/>
              <a:gd name="T7" fmla="*/ 127 h 217"/>
              <a:gd name="T8" fmla="*/ 172 w 325"/>
              <a:gd name="T9" fmla="*/ 213 h 217"/>
              <a:gd name="T10" fmla="*/ 186 w 325"/>
              <a:gd name="T11" fmla="*/ 217 h 217"/>
              <a:gd name="T12" fmla="*/ 205 w 325"/>
              <a:gd name="T13" fmla="*/ 190 h 217"/>
              <a:gd name="T14" fmla="*/ 205 w 325"/>
              <a:gd name="T15" fmla="*/ 158 h 217"/>
              <a:gd name="T16" fmla="*/ 325 w 325"/>
              <a:gd name="T17" fmla="*/ 158 h 217"/>
              <a:gd name="T18" fmla="*/ 325 w 325"/>
              <a:gd name="T19" fmla="*/ 59 h 217"/>
              <a:gd name="T20" fmla="*/ 205 w 325"/>
              <a:gd name="T21" fmla="*/ 59 h 217"/>
              <a:gd name="T22" fmla="*/ 205 w 325"/>
              <a:gd name="T23" fmla="*/ 27 h 217"/>
              <a:gd name="T24" fmla="*/ 186 w 325"/>
              <a:gd name="T25" fmla="*/ 0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25" h="217">
                <a:moveTo>
                  <a:pt x="186" y="0"/>
                </a:moveTo>
                <a:cubicBezTo>
                  <a:pt x="181" y="0"/>
                  <a:pt x="177" y="2"/>
                  <a:pt x="172" y="4"/>
                </a:cubicBezTo>
                <a:cubicBezTo>
                  <a:pt x="18" y="90"/>
                  <a:pt x="18" y="90"/>
                  <a:pt x="18" y="90"/>
                </a:cubicBezTo>
                <a:cubicBezTo>
                  <a:pt x="0" y="100"/>
                  <a:pt x="0" y="117"/>
                  <a:pt x="18" y="127"/>
                </a:cubicBezTo>
                <a:cubicBezTo>
                  <a:pt x="172" y="213"/>
                  <a:pt x="172" y="213"/>
                  <a:pt x="172" y="213"/>
                </a:cubicBezTo>
                <a:cubicBezTo>
                  <a:pt x="177" y="215"/>
                  <a:pt x="181" y="217"/>
                  <a:pt x="186" y="217"/>
                </a:cubicBezTo>
                <a:cubicBezTo>
                  <a:pt x="197" y="217"/>
                  <a:pt x="205" y="207"/>
                  <a:pt x="205" y="190"/>
                </a:cubicBezTo>
                <a:cubicBezTo>
                  <a:pt x="205" y="158"/>
                  <a:pt x="205" y="158"/>
                  <a:pt x="205" y="158"/>
                </a:cubicBezTo>
                <a:cubicBezTo>
                  <a:pt x="325" y="158"/>
                  <a:pt x="325" y="158"/>
                  <a:pt x="325" y="158"/>
                </a:cubicBezTo>
                <a:cubicBezTo>
                  <a:pt x="325" y="59"/>
                  <a:pt x="325" y="59"/>
                  <a:pt x="325" y="59"/>
                </a:cubicBezTo>
                <a:cubicBezTo>
                  <a:pt x="205" y="59"/>
                  <a:pt x="205" y="59"/>
                  <a:pt x="205" y="59"/>
                </a:cubicBezTo>
                <a:cubicBezTo>
                  <a:pt x="205" y="27"/>
                  <a:pt x="205" y="27"/>
                  <a:pt x="205" y="27"/>
                </a:cubicBezTo>
                <a:cubicBezTo>
                  <a:pt x="205" y="10"/>
                  <a:pt x="197" y="0"/>
                  <a:pt x="18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Freeform 30"/>
          <p:cNvSpPr>
            <a:spLocks/>
          </p:cNvSpPr>
          <p:nvPr/>
        </p:nvSpPr>
        <p:spPr bwMode="auto">
          <a:xfrm rot="10800000">
            <a:off x="1949449" y="3861048"/>
            <a:ext cx="419097" cy="320411"/>
          </a:xfrm>
          <a:custGeom>
            <a:avLst/>
            <a:gdLst>
              <a:gd name="T0" fmla="*/ 186 w 325"/>
              <a:gd name="T1" fmla="*/ 0 h 217"/>
              <a:gd name="T2" fmla="*/ 172 w 325"/>
              <a:gd name="T3" fmla="*/ 4 h 217"/>
              <a:gd name="T4" fmla="*/ 18 w 325"/>
              <a:gd name="T5" fmla="*/ 90 h 217"/>
              <a:gd name="T6" fmla="*/ 18 w 325"/>
              <a:gd name="T7" fmla="*/ 127 h 217"/>
              <a:gd name="T8" fmla="*/ 172 w 325"/>
              <a:gd name="T9" fmla="*/ 213 h 217"/>
              <a:gd name="T10" fmla="*/ 186 w 325"/>
              <a:gd name="T11" fmla="*/ 217 h 217"/>
              <a:gd name="T12" fmla="*/ 205 w 325"/>
              <a:gd name="T13" fmla="*/ 190 h 217"/>
              <a:gd name="T14" fmla="*/ 205 w 325"/>
              <a:gd name="T15" fmla="*/ 158 h 217"/>
              <a:gd name="T16" fmla="*/ 325 w 325"/>
              <a:gd name="T17" fmla="*/ 158 h 217"/>
              <a:gd name="T18" fmla="*/ 325 w 325"/>
              <a:gd name="T19" fmla="*/ 59 h 217"/>
              <a:gd name="T20" fmla="*/ 205 w 325"/>
              <a:gd name="T21" fmla="*/ 59 h 217"/>
              <a:gd name="T22" fmla="*/ 205 w 325"/>
              <a:gd name="T23" fmla="*/ 27 h 217"/>
              <a:gd name="T24" fmla="*/ 186 w 325"/>
              <a:gd name="T25" fmla="*/ 0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25" h="217">
                <a:moveTo>
                  <a:pt x="186" y="0"/>
                </a:moveTo>
                <a:cubicBezTo>
                  <a:pt x="181" y="0"/>
                  <a:pt x="177" y="2"/>
                  <a:pt x="172" y="4"/>
                </a:cubicBezTo>
                <a:cubicBezTo>
                  <a:pt x="18" y="90"/>
                  <a:pt x="18" y="90"/>
                  <a:pt x="18" y="90"/>
                </a:cubicBezTo>
                <a:cubicBezTo>
                  <a:pt x="0" y="100"/>
                  <a:pt x="0" y="117"/>
                  <a:pt x="18" y="127"/>
                </a:cubicBezTo>
                <a:cubicBezTo>
                  <a:pt x="172" y="213"/>
                  <a:pt x="172" y="213"/>
                  <a:pt x="172" y="213"/>
                </a:cubicBezTo>
                <a:cubicBezTo>
                  <a:pt x="177" y="215"/>
                  <a:pt x="181" y="217"/>
                  <a:pt x="186" y="217"/>
                </a:cubicBezTo>
                <a:cubicBezTo>
                  <a:pt x="197" y="217"/>
                  <a:pt x="205" y="207"/>
                  <a:pt x="205" y="190"/>
                </a:cubicBezTo>
                <a:cubicBezTo>
                  <a:pt x="205" y="158"/>
                  <a:pt x="205" y="158"/>
                  <a:pt x="205" y="158"/>
                </a:cubicBezTo>
                <a:cubicBezTo>
                  <a:pt x="325" y="158"/>
                  <a:pt x="325" y="158"/>
                  <a:pt x="325" y="158"/>
                </a:cubicBezTo>
                <a:cubicBezTo>
                  <a:pt x="325" y="59"/>
                  <a:pt x="325" y="59"/>
                  <a:pt x="325" y="59"/>
                </a:cubicBezTo>
                <a:cubicBezTo>
                  <a:pt x="205" y="59"/>
                  <a:pt x="205" y="59"/>
                  <a:pt x="205" y="59"/>
                </a:cubicBezTo>
                <a:cubicBezTo>
                  <a:pt x="205" y="27"/>
                  <a:pt x="205" y="27"/>
                  <a:pt x="205" y="27"/>
                </a:cubicBezTo>
                <a:cubicBezTo>
                  <a:pt x="205" y="10"/>
                  <a:pt x="197" y="0"/>
                  <a:pt x="18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" name="Freeform 30"/>
          <p:cNvSpPr>
            <a:spLocks/>
          </p:cNvSpPr>
          <p:nvPr/>
        </p:nvSpPr>
        <p:spPr bwMode="auto">
          <a:xfrm rot="10800000">
            <a:off x="2853944" y="4221088"/>
            <a:ext cx="419097" cy="320411"/>
          </a:xfrm>
          <a:custGeom>
            <a:avLst/>
            <a:gdLst>
              <a:gd name="T0" fmla="*/ 186 w 325"/>
              <a:gd name="T1" fmla="*/ 0 h 217"/>
              <a:gd name="T2" fmla="*/ 172 w 325"/>
              <a:gd name="T3" fmla="*/ 4 h 217"/>
              <a:gd name="T4" fmla="*/ 18 w 325"/>
              <a:gd name="T5" fmla="*/ 90 h 217"/>
              <a:gd name="T6" fmla="*/ 18 w 325"/>
              <a:gd name="T7" fmla="*/ 127 h 217"/>
              <a:gd name="T8" fmla="*/ 172 w 325"/>
              <a:gd name="T9" fmla="*/ 213 h 217"/>
              <a:gd name="T10" fmla="*/ 186 w 325"/>
              <a:gd name="T11" fmla="*/ 217 h 217"/>
              <a:gd name="T12" fmla="*/ 205 w 325"/>
              <a:gd name="T13" fmla="*/ 190 h 217"/>
              <a:gd name="T14" fmla="*/ 205 w 325"/>
              <a:gd name="T15" fmla="*/ 158 h 217"/>
              <a:gd name="T16" fmla="*/ 325 w 325"/>
              <a:gd name="T17" fmla="*/ 158 h 217"/>
              <a:gd name="T18" fmla="*/ 325 w 325"/>
              <a:gd name="T19" fmla="*/ 59 h 217"/>
              <a:gd name="T20" fmla="*/ 205 w 325"/>
              <a:gd name="T21" fmla="*/ 59 h 217"/>
              <a:gd name="T22" fmla="*/ 205 w 325"/>
              <a:gd name="T23" fmla="*/ 27 h 217"/>
              <a:gd name="T24" fmla="*/ 186 w 325"/>
              <a:gd name="T25" fmla="*/ 0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25" h="217">
                <a:moveTo>
                  <a:pt x="186" y="0"/>
                </a:moveTo>
                <a:cubicBezTo>
                  <a:pt x="181" y="0"/>
                  <a:pt x="177" y="2"/>
                  <a:pt x="172" y="4"/>
                </a:cubicBezTo>
                <a:cubicBezTo>
                  <a:pt x="18" y="90"/>
                  <a:pt x="18" y="90"/>
                  <a:pt x="18" y="90"/>
                </a:cubicBezTo>
                <a:cubicBezTo>
                  <a:pt x="0" y="100"/>
                  <a:pt x="0" y="117"/>
                  <a:pt x="18" y="127"/>
                </a:cubicBezTo>
                <a:cubicBezTo>
                  <a:pt x="172" y="213"/>
                  <a:pt x="172" y="213"/>
                  <a:pt x="172" y="213"/>
                </a:cubicBezTo>
                <a:cubicBezTo>
                  <a:pt x="177" y="215"/>
                  <a:pt x="181" y="217"/>
                  <a:pt x="186" y="217"/>
                </a:cubicBezTo>
                <a:cubicBezTo>
                  <a:pt x="197" y="217"/>
                  <a:pt x="205" y="207"/>
                  <a:pt x="205" y="190"/>
                </a:cubicBezTo>
                <a:cubicBezTo>
                  <a:pt x="205" y="158"/>
                  <a:pt x="205" y="158"/>
                  <a:pt x="205" y="158"/>
                </a:cubicBezTo>
                <a:cubicBezTo>
                  <a:pt x="325" y="158"/>
                  <a:pt x="325" y="158"/>
                  <a:pt x="325" y="158"/>
                </a:cubicBezTo>
                <a:cubicBezTo>
                  <a:pt x="325" y="59"/>
                  <a:pt x="325" y="59"/>
                  <a:pt x="325" y="59"/>
                </a:cubicBezTo>
                <a:cubicBezTo>
                  <a:pt x="205" y="59"/>
                  <a:pt x="205" y="59"/>
                  <a:pt x="205" y="59"/>
                </a:cubicBezTo>
                <a:cubicBezTo>
                  <a:pt x="205" y="27"/>
                  <a:pt x="205" y="27"/>
                  <a:pt x="205" y="27"/>
                </a:cubicBezTo>
                <a:cubicBezTo>
                  <a:pt x="205" y="10"/>
                  <a:pt x="197" y="0"/>
                  <a:pt x="18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Rectangle 4"/>
          <p:cNvSpPr/>
          <p:nvPr/>
        </p:nvSpPr>
        <p:spPr>
          <a:xfrm>
            <a:off x="0" y="0"/>
            <a:ext cx="9144000" cy="338667"/>
          </a:xfrm>
          <a:prstGeom prst="rect">
            <a:avLst/>
          </a:prstGeom>
          <a:solidFill>
            <a:srgbClr val="87898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This is a rolling (up to 3 year) roadmap and is subject to change without notice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8354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</a:t>
            </a:r>
            <a:r>
              <a:rPr lang="en-US" dirty="0" smtClean="0"/>
              <a:t>recovery </a:t>
            </a:r>
            <a:r>
              <a:rPr lang="en-US" dirty="0"/>
              <a:t>stage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/>
            </a:pPr>
            <a:r>
              <a:rPr lang="en-US" dirty="0"/>
              <a:t>Identify function address </a:t>
            </a:r>
            <a:r>
              <a:rPr lang="en-US" dirty="0" smtClean="0"/>
              <a:t>ranges.</a:t>
            </a: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Determine if a given subroutine ever returns control or always terminates the program.</a:t>
            </a: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Determine calling conventions for all subroutines. </a:t>
            </a: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Determine the parameter sizes for all subroutines.</a:t>
            </a:r>
            <a:endParaRPr lang="ru-RU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Identify statically linked subroutines from the standard library of C/C</a:t>
            </a:r>
            <a:r>
              <a:rPr lang="en-US" dirty="0" smtClean="0"/>
              <a:t>++.</a:t>
            </a:r>
          </a:p>
          <a:p>
            <a:pPr marL="342900" lvl="0" indent="-342900">
              <a:buFont typeface="+mj-lt"/>
              <a:buAutoNum type="arabicPeriod"/>
            </a:pPr>
            <a:endParaRPr lang="en-US" dirty="0"/>
          </a:p>
          <a:p>
            <a:pPr lvl="0"/>
            <a:r>
              <a:rPr lang="en-US" dirty="0">
                <a:solidFill>
                  <a:schemeClr val="tx1"/>
                </a:solidFill>
              </a:rPr>
              <a:t>IDA Pro performs these steps fairly </a:t>
            </a:r>
            <a:r>
              <a:rPr lang="en-US" dirty="0" smtClean="0">
                <a:solidFill>
                  <a:schemeClr val="tx1"/>
                </a:solidFill>
              </a:rPr>
              <a:t>well </a:t>
            </a:r>
            <a:r>
              <a:rPr lang="en-US" dirty="0">
                <a:solidFill>
                  <a:schemeClr val="tx1"/>
                </a:solidFill>
              </a:rPr>
              <a:t>(FLIRT technology)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Rectangle 4"/>
          <p:cNvSpPr/>
          <p:nvPr/>
        </p:nvSpPr>
        <p:spPr>
          <a:xfrm>
            <a:off x="0" y="0"/>
            <a:ext cx="9144000" cy="338667"/>
          </a:xfrm>
          <a:prstGeom prst="rect">
            <a:avLst/>
          </a:prstGeom>
          <a:solidFill>
            <a:srgbClr val="87898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This is a rolling (up to 3 year) roadmap and is subject to change without notice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8009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332656"/>
            <a:ext cx="5184576" cy="1008112"/>
          </a:xfrm>
        </p:spPr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988840"/>
            <a:ext cx="6336704" cy="4176464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Статический и динамический анализ исходных кодов по требованиям информационной безопасности</a:t>
            </a:r>
          </a:p>
          <a:p>
            <a:endParaRPr lang="ru-RU" dirty="0" smtClean="0"/>
          </a:p>
          <a:p>
            <a:r>
              <a:rPr lang="ru-RU" dirty="0" smtClean="0"/>
              <a:t>Бинарный анализ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970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recovery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IDA </a:t>
            </a:r>
            <a:r>
              <a:rPr lang="en-US" dirty="0" smtClean="0"/>
              <a:t>Pro is used for identifying: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standard </a:t>
            </a:r>
            <a:r>
              <a:rPr lang="en-US" dirty="0" smtClean="0">
                <a:solidFill>
                  <a:schemeClr val="tx1"/>
                </a:solidFill>
              </a:rPr>
              <a:t>functions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naming standard functions</a:t>
            </a:r>
          </a:p>
          <a:p>
            <a:endParaRPr lang="en-US" dirty="0" smtClean="0"/>
          </a:p>
          <a:p>
            <a:r>
              <a:rPr lang="en-US" dirty="0" smtClean="0"/>
              <a:t>Clang C/C++ front-end is used for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importing declarations of the standard functions into LLVM</a:t>
            </a:r>
          </a:p>
          <a:p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ree </a:t>
            </a:r>
            <a:r>
              <a:rPr lang="en-US" dirty="0"/>
              <a:t>versions of Win32 header files from </a:t>
            </a:r>
            <a:r>
              <a:rPr lang="en-US" dirty="0" err="1"/>
              <a:t>MinGW</a:t>
            </a:r>
            <a:r>
              <a:rPr lang="en-US" dirty="0"/>
              <a:t> </a:t>
            </a:r>
            <a:r>
              <a:rPr lang="en-US" dirty="0" smtClean="0"/>
              <a:t>project is used for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supporting </a:t>
            </a:r>
            <a:r>
              <a:rPr lang="en-US" dirty="0">
                <a:solidFill>
                  <a:schemeClr val="tx1"/>
                </a:solidFill>
              </a:rPr>
              <a:t>Microsoft </a:t>
            </a:r>
            <a:r>
              <a:rPr lang="en-US" dirty="0" smtClean="0">
                <a:solidFill>
                  <a:schemeClr val="tx1"/>
                </a:solidFill>
              </a:rPr>
              <a:t>Win32 header files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Rectangle 4"/>
          <p:cNvSpPr/>
          <p:nvPr/>
        </p:nvSpPr>
        <p:spPr>
          <a:xfrm>
            <a:off x="0" y="0"/>
            <a:ext cx="9144000" cy="338667"/>
          </a:xfrm>
          <a:prstGeom prst="rect">
            <a:avLst/>
          </a:prstGeom>
          <a:solidFill>
            <a:srgbClr val="87898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This is a rolling (up to 3 year) roadmap and is subject to change without notice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7522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flow graph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>
                <a:solidFill>
                  <a:schemeClr val="tx1"/>
                </a:solidFill>
              </a:rPr>
              <a:t>C</a:t>
            </a:r>
            <a:r>
              <a:rPr lang="en-US" dirty="0" smtClean="0"/>
              <a:t>ontrol-</a:t>
            </a:r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en-US" dirty="0" smtClean="0"/>
              <a:t>low </a:t>
            </a:r>
            <a:r>
              <a:rPr lang="en-US" dirty="0">
                <a:solidFill>
                  <a:schemeClr val="tx1"/>
                </a:solidFill>
              </a:rPr>
              <a:t>G</a:t>
            </a:r>
            <a:r>
              <a:rPr lang="en-US" dirty="0" smtClean="0"/>
              <a:t>raph </a:t>
            </a:r>
            <a:r>
              <a:rPr lang="en-US" dirty="0"/>
              <a:t>(CFG) represents the structure of control transfers inside a </a:t>
            </a:r>
            <a:r>
              <a:rPr lang="en-US" dirty="0" smtClean="0"/>
              <a:t>subroutine.</a:t>
            </a:r>
          </a:p>
          <a:p>
            <a:endParaRPr lang="en-US" dirty="0" smtClean="0"/>
          </a:p>
          <a:p>
            <a:r>
              <a:rPr lang="en-US" dirty="0"/>
              <a:t>Problem: </a:t>
            </a:r>
            <a:r>
              <a:rPr lang="en-US" dirty="0" err="1" smtClean="0">
                <a:solidFill>
                  <a:schemeClr val="tx1"/>
                </a:solidFill>
              </a:rPr>
              <a:t>IdaPro</a:t>
            </a:r>
            <a:r>
              <a:rPr lang="en-US" dirty="0" smtClean="0">
                <a:solidFill>
                  <a:schemeClr val="tx1"/>
                </a:solidFill>
              </a:rPr>
              <a:t> does not provide proper CFG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Solution: </a:t>
            </a:r>
            <a:r>
              <a:rPr lang="en-US" dirty="0" smtClean="0">
                <a:solidFill>
                  <a:schemeClr val="tx1"/>
                </a:solidFill>
              </a:rPr>
              <a:t>x86toLLVM </a:t>
            </a:r>
            <a:r>
              <a:rPr lang="en-US" dirty="0">
                <a:solidFill>
                  <a:schemeClr val="tx1"/>
                </a:solidFill>
              </a:rPr>
              <a:t>plugin provides </a:t>
            </a:r>
            <a:r>
              <a:rPr lang="en-US" dirty="0" smtClean="0">
                <a:solidFill>
                  <a:schemeClr val="tx1"/>
                </a:solidFill>
              </a:rPr>
              <a:t>some improvements for building proper CFG on the base of construction by </a:t>
            </a:r>
            <a:r>
              <a:rPr lang="en-US" dirty="0" err="1" smtClean="0">
                <a:solidFill>
                  <a:schemeClr val="tx1"/>
                </a:solidFill>
              </a:rPr>
              <a:t>IdaPro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racking </a:t>
            </a:r>
            <a:r>
              <a:rPr lang="en-US" dirty="0">
                <a:solidFill>
                  <a:schemeClr val="tx1"/>
                </a:solidFill>
              </a:rPr>
              <a:t>of stack </a:t>
            </a:r>
            <a:r>
              <a:rPr lang="en-US" dirty="0" smtClean="0">
                <a:solidFill>
                  <a:schemeClr val="tx1"/>
                </a:solidFill>
              </a:rPr>
              <a:t>operations is provided for correct translation. </a:t>
            </a:r>
          </a:p>
          <a:p>
            <a:endParaRPr lang="en-US" dirty="0"/>
          </a:p>
          <a:p>
            <a:endParaRPr lang="ru-RU" dirty="0"/>
          </a:p>
        </p:txBody>
      </p:sp>
      <p:sp>
        <p:nvSpPr>
          <p:cNvPr id="4" name="Rectangle 4"/>
          <p:cNvSpPr/>
          <p:nvPr/>
        </p:nvSpPr>
        <p:spPr>
          <a:xfrm>
            <a:off x="0" y="0"/>
            <a:ext cx="9144000" cy="338667"/>
          </a:xfrm>
          <a:prstGeom prst="rect">
            <a:avLst/>
          </a:prstGeom>
          <a:solidFill>
            <a:srgbClr val="87898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This is a rolling (up to 3 year) roadmap and is subject to change without notice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8201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Graph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Improvements of CFG by </a:t>
            </a:r>
            <a:r>
              <a:rPr lang="en-US" dirty="0" err="1" smtClean="0"/>
              <a:t>IdaPro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Proper begin and end instructions are calculated for each basic block.</a:t>
            </a:r>
            <a:endParaRPr lang="ru-RU" dirty="0">
              <a:solidFill>
                <a:schemeClr val="tx1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Calls to subroutines, which never return, are considered as having no succession instructions.</a:t>
            </a:r>
            <a:endParaRPr lang="ru-RU" dirty="0">
              <a:solidFill>
                <a:schemeClr val="tx1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Implicit jumps out of subroutine calls, which appear because of C++ exception handling, are supported.</a:t>
            </a:r>
            <a:endParaRPr lang="ru-RU" dirty="0">
              <a:solidFill>
                <a:schemeClr val="tx1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The lengths of instructions are stored, which enable movement from instruction to instruction in both forward and backward directions.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4" name="Rectangle 4"/>
          <p:cNvSpPr/>
          <p:nvPr/>
        </p:nvSpPr>
        <p:spPr>
          <a:xfrm>
            <a:off x="0" y="0"/>
            <a:ext cx="9144000" cy="338667"/>
          </a:xfrm>
          <a:prstGeom prst="rect">
            <a:avLst/>
          </a:prstGeom>
          <a:solidFill>
            <a:srgbClr val="87898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This is a rolling (up to 3 year) roadmap and is subject to change without notice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1852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Graph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Tracking of stack </a:t>
            </a:r>
            <a:r>
              <a:rPr lang="en-US" dirty="0" smtClean="0"/>
              <a:t>operations: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tracking </a:t>
            </a:r>
            <a:r>
              <a:rPr lang="en-US" dirty="0">
                <a:solidFill>
                  <a:schemeClr val="tx1"/>
                </a:solidFill>
              </a:rPr>
              <a:t>the value of the stack </a:t>
            </a:r>
            <a:r>
              <a:rPr lang="en-US" dirty="0" smtClean="0">
                <a:solidFill>
                  <a:schemeClr val="tx1"/>
                </a:solidFill>
              </a:rPr>
              <a:t>pointer </a:t>
            </a: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o </a:t>
            </a:r>
            <a:r>
              <a:rPr lang="en-US" dirty="0">
                <a:solidFill>
                  <a:schemeClr val="tx1"/>
                </a:solidFill>
              </a:rPr>
              <a:t>process local variable accesses </a:t>
            </a:r>
            <a:r>
              <a:rPr lang="en-US" dirty="0" smtClean="0">
                <a:solidFill>
                  <a:schemeClr val="tx1"/>
                </a:solidFill>
              </a:rPr>
              <a:t>correctly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tracking value </a:t>
            </a:r>
            <a:r>
              <a:rPr lang="en-US" dirty="0">
                <a:solidFill>
                  <a:schemeClr val="tx1"/>
                </a:solidFill>
              </a:rPr>
              <a:t>of the frame pointer at each </a:t>
            </a:r>
            <a:r>
              <a:rPr lang="en-US" dirty="0" smtClean="0">
                <a:solidFill>
                  <a:schemeClr val="tx1"/>
                </a:solidFill>
              </a:rPr>
              <a:t>instruction to </a:t>
            </a:r>
            <a:r>
              <a:rPr lang="en-US" dirty="0">
                <a:solidFill>
                  <a:schemeClr val="tx1"/>
                </a:solidFill>
              </a:rPr>
              <a:t>process local variable accesses </a:t>
            </a:r>
            <a:r>
              <a:rPr lang="en-US" dirty="0" smtClean="0">
                <a:solidFill>
                  <a:schemeClr val="tx1"/>
                </a:solidFill>
              </a:rPr>
              <a:t>correctly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stack adjustment reconstruction for indirect </a:t>
            </a:r>
            <a:r>
              <a:rPr lang="en-US" dirty="0" smtClean="0">
                <a:solidFill>
                  <a:schemeClr val="tx1"/>
                </a:solidFill>
              </a:rPr>
              <a:t>calls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adjusting </a:t>
            </a:r>
            <a:r>
              <a:rPr lang="en-US" dirty="0">
                <a:solidFill>
                  <a:schemeClr val="tx1"/>
                </a:solidFill>
              </a:rPr>
              <a:t>stack address to keep the stack </a:t>
            </a:r>
            <a:r>
              <a:rPr lang="en-US" dirty="0" smtClean="0">
                <a:solidFill>
                  <a:schemeClr val="tx1"/>
                </a:solidFill>
              </a:rPr>
              <a:t>balanced, </a:t>
            </a:r>
            <a:r>
              <a:rPr lang="en-US" dirty="0">
                <a:solidFill>
                  <a:schemeClr val="tx1"/>
                </a:solidFill>
              </a:rPr>
              <a:t>If a subroutine is called by pointer, and the exact value of the pointer is not known</a:t>
            </a:r>
          </a:p>
          <a:p>
            <a:endParaRPr lang="en-US" dirty="0"/>
          </a:p>
        </p:txBody>
      </p:sp>
      <p:sp>
        <p:nvSpPr>
          <p:cNvPr id="4" name="Rectangle 4"/>
          <p:cNvSpPr/>
          <p:nvPr/>
        </p:nvSpPr>
        <p:spPr>
          <a:xfrm>
            <a:off x="0" y="0"/>
            <a:ext cx="9144000" cy="338667"/>
          </a:xfrm>
          <a:prstGeom prst="rect">
            <a:avLst/>
          </a:prstGeom>
          <a:solidFill>
            <a:srgbClr val="87898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This is a rolling (up to 3 year) roadmap and is subject to change without notice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6954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Data-type reconstruction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LLVM representation supports a rich type </a:t>
            </a:r>
            <a:r>
              <a:rPr lang="en-US" dirty="0" smtClean="0"/>
              <a:t>system: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typed </a:t>
            </a:r>
            <a:r>
              <a:rPr lang="en-US" dirty="0" smtClean="0">
                <a:solidFill>
                  <a:schemeClr val="tx1"/>
                </a:solidFill>
              </a:rPr>
              <a:t>pointers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tructures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arrays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vectors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integer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dirty="0" smtClean="0">
                <a:solidFill>
                  <a:schemeClr val="tx1"/>
                </a:solidFill>
              </a:rPr>
              <a:t>floating-point types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/>
              <a:t>For quality </a:t>
            </a:r>
            <a:r>
              <a:rPr lang="en-US" dirty="0"/>
              <a:t>output, types must be reconstructed as accurately as </a:t>
            </a:r>
            <a:r>
              <a:rPr lang="en-US" dirty="0" smtClean="0"/>
              <a:t>possible!!!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Rectangle 4"/>
          <p:cNvSpPr/>
          <p:nvPr/>
        </p:nvSpPr>
        <p:spPr>
          <a:xfrm>
            <a:off x="0" y="0"/>
            <a:ext cx="9144000" cy="338667"/>
          </a:xfrm>
          <a:prstGeom prst="rect">
            <a:avLst/>
          </a:prstGeom>
          <a:solidFill>
            <a:srgbClr val="87898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This is a rolling (up to 3 year) roadmap and is subject to change without notice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4238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Data-type </a:t>
            </a:r>
            <a:r>
              <a:rPr lang="en-US" dirty="0" smtClean="0"/>
              <a:t>reconstruction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X86toLLVM provides: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signatures </a:t>
            </a:r>
            <a:r>
              <a:rPr lang="en-US" dirty="0">
                <a:solidFill>
                  <a:schemeClr val="tx1"/>
                </a:solidFill>
              </a:rPr>
              <a:t>of the standard functions 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properties of processor instructions to derive </a:t>
            </a:r>
            <a:r>
              <a:rPr lang="en-US" dirty="0" smtClean="0">
                <a:solidFill>
                  <a:schemeClr val="tx1"/>
                </a:solidFill>
              </a:rPr>
              <a:t>types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eaching definitions </a:t>
            </a:r>
            <a:r>
              <a:rPr lang="en-US" dirty="0">
                <a:solidFill>
                  <a:schemeClr val="tx1"/>
                </a:solidFill>
              </a:rPr>
              <a:t>analysis </a:t>
            </a:r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>
                <a:solidFill>
                  <a:schemeClr val="tx1"/>
                </a:solidFill>
              </a:rPr>
              <a:t>processor registers and </a:t>
            </a:r>
            <a:r>
              <a:rPr lang="en-US" dirty="0" smtClean="0">
                <a:solidFill>
                  <a:schemeClr val="tx1"/>
                </a:solidFill>
              </a:rPr>
              <a:t>stack locations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constructing </a:t>
            </a:r>
            <a:r>
              <a:rPr lang="en-US" dirty="0" err="1">
                <a:solidFill>
                  <a:schemeClr val="tx1"/>
                </a:solidFill>
              </a:rPr>
              <a:t>def</a:t>
            </a:r>
            <a:r>
              <a:rPr lang="en-US" dirty="0">
                <a:solidFill>
                  <a:schemeClr val="tx1"/>
                </a:solidFill>
              </a:rPr>
              <a:t>-use webs 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type properties are computed for </a:t>
            </a:r>
            <a:r>
              <a:rPr lang="en-US" dirty="0" err="1">
                <a:solidFill>
                  <a:schemeClr val="tx1"/>
                </a:solidFill>
              </a:rPr>
              <a:t>def</a:t>
            </a:r>
            <a:r>
              <a:rPr lang="en-US" dirty="0">
                <a:solidFill>
                  <a:schemeClr val="tx1"/>
                </a:solidFill>
              </a:rPr>
              <a:t>-use </a:t>
            </a:r>
            <a:r>
              <a:rPr lang="en-US" dirty="0" smtClean="0">
                <a:solidFill>
                  <a:schemeClr val="tx1"/>
                </a:solidFill>
              </a:rPr>
              <a:t>webs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types are derived from the computed properties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Rectangle 4"/>
          <p:cNvSpPr/>
          <p:nvPr/>
        </p:nvSpPr>
        <p:spPr>
          <a:xfrm>
            <a:off x="0" y="0"/>
            <a:ext cx="9144000" cy="338667"/>
          </a:xfrm>
          <a:prstGeom prst="rect">
            <a:avLst/>
          </a:prstGeom>
          <a:solidFill>
            <a:srgbClr val="87898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This is a rolling (up to 3 year) roadmap and is subject to change without notice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5185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reconstruction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Binary analysis of C++ programs </a:t>
            </a:r>
            <a:r>
              <a:rPr lang="en-US" dirty="0" smtClean="0"/>
              <a:t>challenges: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virtual </a:t>
            </a:r>
            <a:r>
              <a:rPr lang="en-US" sz="1600" dirty="0">
                <a:solidFill>
                  <a:schemeClr val="tx1"/>
                </a:solidFill>
              </a:rPr>
              <a:t>method </a:t>
            </a:r>
            <a:r>
              <a:rPr lang="en-US" sz="1600" dirty="0" smtClean="0">
                <a:solidFill>
                  <a:schemeClr val="tx1"/>
                </a:solidFill>
              </a:rPr>
              <a:t>calls </a:t>
            </a:r>
            <a:r>
              <a:rPr lang="en-US" sz="1600" dirty="0">
                <a:solidFill>
                  <a:schemeClr val="tx1"/>
                </a:solidFill>
              </a:rPr>
              <a:t>are translated to indirect calls using virtual method </a:t>
            </a:r>
            <a:r>
              <a:rPr lang="en-US" sz="1600" dirty="0" smtClean="0">
                <a:solidFill>
                  <a:schemeClr val="tx1"/>
                </a:solidFill>
              </a:rPr>
              <a:t>tables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inheritance hierarchy </a:t>
            </a:r>
            <a:r>
              <a:rPr lang="en-US" sz="1600" dirty="0" smtClean="0">
                <a:solidFill>
                  <a:schemeClr val="tx1"/>
                </a:solidFill>
              </a:rPr>
              <a:t>for Call-graph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reconstruction of types of class </a:t>
            </a:r>
            <a:r>
              <a:rPr lang="en-US" sz="1600" dirty="0" smtClean="0">
                <a:solidFill>
                  <a:schemeClr val="tx1"/>
                </a:solidFill>
              </a:rPr>
              <a:t>pointers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RTTI exists: Inheritance </a:t>
            </a:r>
            <a:r>
              <a:rPr lang="en-US" sz="1600" dirty="0">
                <a:solidFill>
                  <a:schemeClr val="tx1"/>
                </a:solidFill>
              </a:rPr>
              <a:t>hierarchy is reconstructed from RTTI (run-time type information) data </a:t>
            </a:r>
            <a:r>
              <a:rPr lang="en-US" sz="1600" dirty="0" smtClean="0">
                <a:solidFill>
                  <a:schemeClr val="tx1"/>
                </a:solidFill>
              </a:rPr>
              <a:t>structures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RTTI </a:t>
            </a:r>
            <a:r>
              <a:rPr lang="en-US" sz="1600" dirty="0" smtClean="0">
                <a:solidFill>
                  <a:schemeClr val="tx1"/>
                </a:solidFill>
              </a:rPr>
              <a:t>does not exists: </a:t>
            </a:r>
            <a:r>
              <a:rPr lang="en-US" sz="1600" dirty="0">
                <a:solidFill>
                  <a:schemeClr val="tx1"/>
                </a:solidFill>
              </a:rPr>
              <a:t>inheritance hierarchy is reconstructed using virtual tables and constructor and destructor </a:t>
            </a:r>
            <a:r>
              <a:rPr lang="en-US" sz="1600" dirty="0" smtClean="0">
                <a:solidFill>
                  <a:schemeClr val="tx1"/>
                </a:solidFill>
              </a:rPr>
              <a:t>bodies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Binary analysis of COM object </a:t>
            </a:r>
            <a:r>
              <a:rPr lang="en-US" sz="1600" dirty="0" smtClean="0">
                <a:solidFill>
                  <a:schemeClr val="tx1"/>
                </a:solidFill>
              </a:rPr>
              <a:t>libraries is used for class reconstruction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Rectangle 4"/>
          <p:cNvSpPr/>
          <p:nvPr/>
        </p:nvSpPr>
        <p:spPr>
          <a:xfrm>
            <a:off x="0" y="0"/>
            <a:ext cx="9144000" cy="338667"/>
          </a:xfrm>
          <a:prstGeom prst="rect">
            <a:avLst/>
          </a:prstGeom>
          <a:solidFill>
            <a:srgbClr val="87898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This is a rolling (up to 3 year) roadmap and is subject to change without notice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5049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Main </a:t>
            </a:r>
            <a:r>
              <a:rPr lang="en-US" dirty="0" smtClean="0"/>
              <a:t>Components:</a:t>
            </a:r>
            <a:endParaRPr lang="en-US" dirty="0"/>
          </a:p>
          <a:p>
            <a:pPr marL="455613" lvl="2" indent="-285750">
              <a:buFont typeface="Arial" pitchFamily="34" charset="0"/>
              <a:buChar char="•"/>
            </a:pPr>
            <a:r>
              <a:rPr lang="en-US" sz="1800" b="1" dirty="0" err="1"/>
              <a:t>IdaPro</a:t>
            </a:r>
            <a:r>
              <a:rPr lang="en-US" sz="1800" b="1" dirty="0"/>
              <a:t> </a:t>
            </a:r>
            <a:r>
              <a:rPr lang="en-US" sz="1800" b="1" dirty="0" smtClean="0"/>
              <a:t>Interactive Disassembler + SDK</a:t>
            </a:r>
          </a:p>
          <a:p>
            <a:pPr marL="455613" lvl="2" indent="-285750">
              <a:buFont typeface="Arial" pitchFamily="34" charset="0"/>
              <a:buChar char="•"/>
            </a:pPr>
            <a:r>
              <a:rPr lang="en-US" sz="1800" b="1" dirty="0" smtClean="0"/>
              <a:t>X86toLLVM plugin</a:t>
            </a:r>
          </a:p>
          <a:p>
            <a:pPr marL="455613" lvl="2" indent="-285750">
              <a:buFont typeface="Arial" pitchFamily="34" charset="0"/>
              <a:buChar char="•"/>
            </a:pPr>
            <a:r>
              <a:rPr lang="en-US" sz="1800" b="1" dirty="0" smtClean="0"/>
              <a:t>Clang front-end</a:t>
            </a:r>
          </a:p>
          <a:p>
            <a:pPr marL="455613" lvl="2" indent="-285750">
              <a:buFont typeface="Arial" pitchFamily="34" charset="0"/>
              <a:buChar char="•"/>
            </a:pPr>
            <a:r>
              <a:rPr lang="en-US" sz="1800" b="1" dirty="0" smtClean="0"/>
              <a:t>C/C++ Standard Library Headers</a:t>
            </a:r>
          </a:p>
          <a:p>
            <a:pPr marL="455613" lvl="2" indent="-285750">
              <a:buFont typeface="Arial" pitchFamily="34" charset="0"/>
              <a:buChar char="•"/>
            </a:pPr>
            <a:r>
              <a:rPr lang="en-US" sz="1800" b="1" dirty="0" smtClean="0"/>
              <a:t>LLVM Frame Work </a:t>
            </a:r>
          </a:p>
          <a:p>
            <a:pPr marL="455613" lvl="2" indent="-285750">
              <a:buFont typeface="Arial" pitchFamily="34" charset="0"/>
              <a:buChar char="•"/>
            </a:pPr>
            <a:endParaRPr lang="ru-RU" b="1" dirty="0"/>
          </a:p>
          <a:p>
            <a:endParaRPr lang="ru-RU" dirty="0"/>
          </a:p>
        </p:txBody>
      </p:sp>
      <p:sp>
        <p:nvSpPr>
          <p:cNvPr id="4" name="Rectangle 4"/>
          <p:cNvSpPr/>
          <p:nvPr/>
        </p:nvSpPr>
        <p:spPr>
          <a:xfrm>
            <a:off x="0" y="0"/>
            <a:ext cx="9144000" cy="338667"/>
          </a:xfrm>
          <a:prstGeom prst="rect">
            <a:avLst/>
          </a:prstGeom>
          <a:solidFill>
            <a:srgbClr val="87898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This is a rolling (up to 3 year) roadmap and is subject to change without notice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518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405317" y="1165819"/>
            <a:ext cx="8117904" cy="4293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304029" y="1297044"/>
            <a:ext cx="129614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IdaPro</a:t>
            </a:r>
            <a:r>
              <a:rPr lang="ru-RU" dirty="0" smtClean="0"/>
              <a:t>+</a:t>
            </a:r>
            <a:endParaRPr lang="en-US" dirty="0" smtClean="0"/>
          </a:p>
          <a:p>
            <a:pPr algn="ctr"/>
            <a:r>
              <a:rPr lang="en-US" dirty="0" smtClean="0"/>
              <a:t>FLIRT</a:t>
            </a:r>
            <a:endParaRPr lang="ru-RU" dirty="0"/>
          </a:p>
        </p:txBody>
      </p:sp>
      <p:sp>
        <p:nvSpPr>
          <p:cNvPr id="46" name="Блок-схема: магнитный диск 45"/>
          <p:cNvSpPr/>
          <p:nvPr/>
        </p:nvSpPr>
        <p:spPr>
          <a:xfrm>
            <a:off x="647845" y="2267744"/>
            <a:ext cx="1008112" cy="124813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BIN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2358035" y="3015541"/>
            <a:ext cx="1080120" cy="86409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X86 to LLVM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4248244" y="1623387"/>
            <a:ext cx="936104" cy="960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CLang</a:t>
            </a:r>
            <a:endParaRPr lang="ru-RU" dirty="0"/>
          </a:p>
        </p:txBody>
      </p:sp>
      <p:sp>
        <p:nvSpPr>
          <p:cNvPr id="49" name="Блок-схема: магнитный диск 48"/>
          <p:cNvSpPr/>
          <p:nvPr/>
        </p:nvSpPr>
        <p:spPr>
          <a:xfrm>
            <a:off x="6019573" y="1623387"/>
            <a:ext cx="1368152" cy="134414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StdLib</a:t>
            </a:r>
            <a:endParaRPr lang="en-US" dirty="0" smtClean="0"/>
          </a:p>
          <a:p>
            <a:pPr algn="ctr"/>
            <a:r>
              <a:rPr lang="en-US" dirty="0" smtClean="0"/>
              <a:t>(.h files)</a:t>
            </a:r>
            <a:endParaRPr lang="ru-RU" dirty="0"/>
          </a:p>
        </p:txBody>
      </p:sp>
      <p:sp>
        <p:nvSpPr>
          <p:cNvPr id="50" name="Блок-схема: магнитный диск 49"/>
          <p:cNvSpPr/>
          <p:nvPr/>
        </p:nvSpPr>
        <p:spPr>
          <a:xfrm>
            <a:off x="5922150" y="3159557"/>
            <a:ext cx="1368152" cy="144016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LLVM </a:t>
            </a:r>
            <a:r>
              <a:rPr lang="en-US" dirty="0" err="1" smtClean="0"/>
              <a:t>BitCode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1115896" y="4309375"/>
            <a:ext cx="1080120" cy="57606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Loop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2412040" y="4309375"/>
            <a:ext cx="1080120" cy="57606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IndVar</a:t>
            </a: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3708184" y="4309375"/>
            <a:ext cx="1223857" cy="57606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STDFunc</a:t>
            </a:r>
            <a:endParaRPr lang="ru-RU" dirty="0"/>
          </a:p>
        </p:txBody>
      </p:sp>
      <p:sp>
        <p:nvSpPr>
          <p:cNvPr id="54" name="Левая фигурная скобка 53"/>
          <p:cNvSpPr/>
          <p:nvPr/>
        </p:nvSpPr>
        <p:spPr>
          <a:xfrm rot="16200000">
            <a:off x="2616064" y="3421276"/>
            <a:ext cx="384043" cy="3312368"/>
          </a:xfrm>
          <a:prstGeom prst="leftBrace">
            <a:avLst>
              <a:gd name="adj1" fmla="val 76361"/>
              <a:gd name="adj2" fmla="val 50000"/>
            </a:avLst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1655957" y="5266821"/>
            <a:ext cx="2160240" cy="3840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LLVM Passes</a:t>
            </a:r>
            <a:endParaRPr lang="ru-RU" dirty="0"/>
          </a:p>
        </p:txBody>
      </p:sp>
      <p:cxnSp>
        <p:nvCxnSpPr>
          <p:cNvPr id="56" name="Прямая со стрелкой 55"/>
          <p:cNvCxnSpPr>
            <a:stCxn id="46" idx="4"/>
          </p:cNvCxnSpPr>
          <p:nvPr/>
        </p:nvCxnSpPr>
        <p:spPr>
          <a:xfrm flipV="1">
            <a:off x="1655957" y="1787691"/>
            <a:ext cx="648072" cy="1104123"/>
          </a:xfrm>
          <a:prstGeom prst="straightConnector1">
            <a:avLst/>
          </a:prstGeom>
          <a:ln w="317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45" idx="2"/>
            <a:endCxn id="47" idx="0"/>
          </p:cNvCxnSpPr>
          <p:nvPr/>
        </p:nvCxnSpPr>
        <p:spPr>
          <a:xfrm flipH="1">
            <a:off x="2898095" y="2449173"/>
            <a:ext cx="54006" cy="566369"/>
          </a:xfrm>
          <a:prstGeom prst="lin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48" idx="1"/>
          </p:cNvCxnSpPr>
          <p:nvPr/>
        </p:nvCxnSpPr>
        <p:spPr>
          <a:xfrm flipH="1">
            <a:off x="2952102" y="2103440"/>
            <a:ext cx="1296143" cy="912101"/>
          </a:xfrm>
          <a:prstGeom prst="straightConnector1">
            <a:avLst/>
          </a:prstGeom>
          <a:ln w="317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stCxn id="47" idx="3"/>
          </p:cNvCxnSpPr>
          <p:nvPr/>
        </p:nvCxnSpPr>
        <p:spPr>
          <a:xfrm>
            <a:off x="3438156" y="3447589"/>
            <a:ext cx="2483995" cy="336037"/>
          </a:xfrm>
          <a:prstGeom prst="straightConnector1">
            <a:avLst/>
          </a:prstGeom>
          <a:ln w="317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49" idx="2"/>
            <a:endCxn id="48" idx="3"/>
          </p:cNvCxnSpPr>
          <p:nvPr/>
        </p:nvCxnSpPr>
        <p:spPr>
          <a:xfrm flipH="1" flipV="1">
            <a:off x="5184349" y="2103440"/>
            <a:ext cx="835225" cy="192021"/>
          </a:xfrm>
          <a:prstGeom prst="straightConnector1">
            <a:avLst/>
          </a:prstGeom>
          <a:ln w="317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47" idx="2"/>
            <a:endCxn id="53" idx="0"/>
          </p:cNvCxnSpPr>
          <p:nvPr/>
        </p:nvCxnSpPr>
        <p:spPr>
          <a:xfrm>
            <a:off x="2898095" y="3879638"/>
            <a:ext cx="1422017" cy="429737"/>
          </a:xfrm>
          <a:prstGeom prst="straightConnector1">
            <a:avLst/>
          </a:prstGeom>
          <a:ln w="317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47" idx="2"/>
            <a:endCxn id="52" idx="0"/>
          </p:cNvCxnSpPr>
          <p:nvPr/>
        </p:nvCxnSpPr>
        <p:spPr>
          <a:xfrm>
            <a:off x="2898096" y="3879638"/>
            <a:ext cx="54005" cy="429737"/>
          </a:xfrm>
          <a:prstGeom prst="straightConnector1">
            <a:avLst/>
          </a:prstGeom>
          <a:ln w="317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47" idx="2"/>
            <a:endCxn id="51" idx="0"/>
          </p:cNvCxnSpPr>
          <p:nvPr/>
        </p:nvCxnSpPr>
        <p:spPr>
          <a:xfrm flipH="1">
            <a:off x="1655957" y="3879638"/>
            <a:ext cx="1242139" cy="429737"/>
          </a:xfrm>
          <a:prstGeom prst="straightConnector1">
            <a:avLst/>
          </a:prstGeom>
          <a:ln w="317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4"/>
          <p:cNvSpPr/>
          <p:nvPr/>
        </p:nvSpPr>
        <p:spPr>
          <a:xfrm>
            <a:off x="0" y="0"/>
            <a:ext cx="9144000" cy="338667"/>
          </a:xfrm>
          <a:prstGeom prst="rect">
            <a:avLst/>
          </a:prstGeom>
          <a:solidFill>
            <a:srgbClr val="87898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This is a rolling (up to 3 year) roadmap and is subject to change without notice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9607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</a:rPr>
              <a:t>Test suit has more than 1000 binary files including: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Windows system utilities,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Windows </a:t>
            </a:r>
            <a:r>
              <a:rPr lang="en-US" b="0" dirty="0" err="1" smtClean="0">
                <a:solidFill>
                  <a:schemeClr val="tx1"/>
                </a:solidFill>
              </a:rPr>
              <a:t>dlls</a:t>
            </a:r>
            <a:r>
              <a:rPr lang="en-US" b="0" dirty="0" smtClean="0">
                <a:solidFill>
                  <a:schemeClr val="tx1"/>
                </a:solidFill>
              </a:rPr>
              <a:t>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compiled open source applications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r>
              <a:rPr lang="en-US" dirty="0" smtClean="0"/>
              <a:t>Some tests are verified manually 			Generated LLVM code is correct</a:t>
            </a:r>
            <a:endParaRPr lang="ru-RU" dirty="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 rot="10800000">
            <a:off x="4104755" y="3625056"/>
            <a:ext cx="718591" cy="640821"/>
          </a:xfrm>
          <a:custGeom>
            <a:avLst/>
            <a:gdLst>
              <a:gd name="T0" fmla="*/ 186 w 325"/>
              <a:gd name="T1" fmla="*/ 0 h 217"/>
              <a:gd name="T2" fmla="*/ 172 w 325"/>
              <a:gd name="T3" fmla="*/ 4 h 217"/>
              <a:gd name="T4" fmla="*/ 18 w 325"/>
              <a:gd name="T5" fmla="*/ 90 h 217"/>
              <a:gd name="T6" fmla="*/ 18 w 325"/>
              <a:gd name="T7" fmla="*/ 127 h 217"/>
              <a:gd name="T8" fmla="*/ 172 w 325"/>
              <a:gd name="T9" fmla="*/ 213 h 217"/>
              <a:gd name="T10" fmla="*/ 186 w 325"/>
              <a:gd name="T11" fmla="*/ 217 h 217"/>
              <a:gd name="T12" fmla="*/ 205 w 325"/>
              <a:gd name="T13" fmla="*/ 190 h 217"/>
              <a:gd name="T14" fmla="*/ 205 w 325"/>
              <a:gd name="T15" fmla="*/ 158 h 217"/>
              <a:gd name="T16" fmla="*/ 325 w 325"/>
              <a:gd name="T17" fmla="*/ 158 h 217"/>
              <a:gd name="T18" fmla="*/ 325 w 325"/>
              <a:gd name="T19" fmla="*/ 59 h 217"/>
              <a:gd name="T20" fmla="*/ 205 w 325"/>
              <a:gd name="T21" fmla="*/ 59 h 217"/>
              <a:gd name="T22" fmla="*/ 205 w 325"/>
              <a:gd name="T23" fmla="*/ 27 h 217"/>
              <a:gd name="T24" fmla="*/ 186 w 325"/>
              <a:gd name="T25" fmla="*/ 0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25" h="217">
                <a:moveTo>
                  <a:pt x="186" y="0"/>
                </a:moveTo>
                <a:cubicBezTo>
                  <a:pt x="181" y="0"/>
                  <a:pt x="177" y="2"/>
                  <a:pt x="172" y="4"/>
                </a:cubicBezTo>
                <a:cubicBezTo>
                  <a:pt x="18" y="90"/>
                  <a:pt x="18" y="90"/>
                  <a:pt x="18" y="90"/>
                </a:cubicBezTo>
                <a:cubicBezTo>
                  <a:pt x="0" y="100"/>
                  <a:pt x="0" y="117"/>
                  <a:pt x="18" y="127"/>
                </a:cubicBezTo>
                <a:cubicBezTo>
                  <a:pt x="172" y="213"/>
                  <a:pt x="172" y="213"/>
                  <a:pt x="172" y="213"/>
                </a:cubicBezTo>
                <a:cubicBezTo>
                  <a:pt x="177" y="215"/>
                  <a:pt x="181" y="217"/>
                  <a:pt x="186" y="217"/>
                </a:cubicBezTo>
                <a:cubicBezTo>
                  <a:pt x="197" y="217"/>
                  <a:pt x="205" y="207"/>
                  <a:pt x="205" y="190"/>
                </a:cubicBezTo>
                <a:cubicBezTo>
                  <a:pt x="205" y="158"/>
                  <a:pt x="205" y="158"/>
                  <a:pt x="205" y="158"/>
                </a:cubicBezTo>
                <a:cubicBezTo>
                  <a:pt x="325" y="158"/>
                  <a:pt x="325" y="158"/>
                  <a:pt x="325" y="158"/>
                </a:cubicBezTo>
                <a:cubicBezTo>
                  <a:pt x="325" y="59"/>
                  <a:pt x="325" y="59"/>
                  <a:pt x="325" y="59"/>
                </a:cubicBezTo>
                <a:cubicBezTo>
                  <a:pt x="205" y="59"/>
                  <a:pt x="205" y="59"/>
                  <a:pt x="205" y="59"/>
                </a:cubicBezTo>
                <a:cubicBezTo>
                  <a:pt x="205" y="27"/>
                  <a:pt x="205" y="27"/>
                  <a:pt x="205" y="27"/>
                </a:cubicBezTo>
                <a:cubicBezTo>
                  <a:pt x="205" y="10"/>
                  <a:pt x="197" y="0"/>
                  <a:pt x="18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38667"/>
          </a:xfrm>
          <a:prstGeom prst="rect">
            <a:avLst/>
          </a:prstGeom>
          <a:solidFill>
            <a:srgbClr val="87898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This is a rolling (up to 3 year) roadmap and is subject to change without notice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6174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332656"/>
            <a:ext cx="5184576" cy="1084982"/>
          </a:xfrm>
        </p:spPr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988840"/>
            <a:ext cx="6336704" cy="417646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Статический анализ кода – это ручной или автоматический просмотр кода с целью выявления в нем определенных конструкций</a:t>
            </a:r>
          </a:p>
          <a:p>
            <a:r>
              <a:rPr lang="ru-RU" dirty="0" smtClean="0"/>
              <a:t>Например:</a:t>
            </a:r>
          </a:p>
          <a:p>
            <a:pPr lvl="1"/>
            <a:r>
              <a:rPr lang="ru-RU" dirty="0" smtClean="0"/>
              <a:t>Уязвимости</a:t>
            </a:r>
          </a:p>
          <a:p>
            <a:pPr lvl="1"/>
            <a:r>
              <a:rPr lang="ru-RU" dirty="0" smtClean="0"/>
              <a:t>Недокументированные возможности</a:t>
            </a:r>
          </a:p>
          <a:p>
            <a:pPr lvl="1"/>
            <a:r>
              <a:rPr lang="ru-RU" dirty="0" smtClean="0"/>
              <a:t>Плагиат</a:t>
            </a:r>
          </a:p>
        </p:txBody>
      </p:sp>
    </p:spTree>
    <p:extLst>
      <p:ext uri="{BB962C8B-B14F-4D97-AF65-F5344CB8AC3E}">
        <p14:creationId xmlns:p14="http://schemas.microsoft.com/office/powerpoint/2010/main" val="95790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47" y="404664"/>
            <a:ext cx="8460105" cy="677108"/>
          </a:xfrm>
        </p:spPr>
        <p:txBody>
          <a:bodyPr/>
          <a:lstStyle/>
          <a:p>
            <a:r>
              <a:rPr lang="en-US" dirty="0" smtClean="0"/>
              <a:t>Experiments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6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328613" y="2449095"/>
            <a:ext cx="4030662" cy="2564648"/>
          </a:xfrm>
        </p:spPr>
      </p:pic>
      <p:sp>
        <p:nvSpPr>
          <p:cNvPr id="6" name="Объект 5"/>
          <p:cNvSpPr>
            <a:spLocks noGrp="1"/>
          </p:cNvSpPr>
          <p:nvPr>
            <p:ph sz="quarter" idx="17"/>
          </p:nvPr>
        </p:nvSpPr>
        <p:spPr>
          <a:xfrm>
            <a:off x="4499993" y="1700808"/>
            <a:ext cx="4032447" cy="4296832"/>
          </a:xfrm>
        </p:spPr>
        <p:txBody>
          <a:bodyPr>
            <a:normAutofit/>
          </a:bodyPr>
          <a:lstStyle/>
          <a:p>
            <a:r>
              <a:rPr lang="en-US" dirty="0" smtClean="0"/>
              <a:t>Test: strlen.exe</a:t>
            </a:r>
          </a:p>
          <a:p>
            <a:r>
              <a:rPr lang="en-US" dirty="0" smtClean="0"/>
              <a:t>LLVM code example:</a:t>
            </a:r>
          </a:p>
          <a:p>
            <a:endParaRPr lang="en-US" dirty="0" smtClean="0"/>
          </a:p>
          <a:p>
            <a:r>
              <a:rPr lang="en-US" sz="11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"401b67":   ; </a:t>
            </a:r>
            <a:r>
              <a:rPr lang="en-US" sz="1100" b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preds</a:t>
            </a:r>
            <a:r>
              <a:rPr lang="en-US" sz="11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%"401b57"  </a:t>
            </a:r>
          </a:p>
          <a:p>
            <a:r>
              <a:rPr lang="en-US" sz="11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%657 = load i32* %vesi2  </a:t>
            </a:r>
          </a:p>
          <a:p>
            <a:r>
              <a:rPr lang="en-US" sz="11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store i32 %657, i32* %var_26C  </a:t>
            </a:r>
          </a:p>
          <a:p>
            <a:r>
              <a:rPr lang="en-US" sz="1100" b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1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label %"401b75“</a:t>
            </a:r>
          </a:p>
          <a:p>
            <a:r>
              <a:rPr lang="en-US" sz="11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"401b6f":   ; </a:t>
            </a:r>
            <a:r>
              <a:rPr lang="en-US" sz="1100" b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preds</a:t>
            </a:r>
            <a:r>
              <a:rPr lang="en-US" sz="11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%"401b5f"                                    %658 = load i32* %vebx2  </a:t>
            </a:r>
          </a:p>
          <a:p>
            <a:r>
              <a:rPr lang="en-US" sz="11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%659 = </a:t>
            </a:r>
            <a:r>
              <a:rPr lang="en-US" sz="1100" b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inttoptr</a:t>
            </a:r>
            <a:r>
              <a:rPr lang="en-US" sz="11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i32 1 to i8*  </a:t>
            </a:r>
          </a:p>
          <a:p>
            <a:r>
              <a:rPr lang="en-US" sz="11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%660 = </a:t>
            </a:r>
            <a:r>
              <a:rPr lang="en-US" sz="1100" b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getelementptr</a:t>
            </a:r>
            <a:r>
              <a:rPr lang="en-US" sz="11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i8* %659, i32 %658  </a:t>
            </a:r>
          </a:p>
          <a:p>
            <a:r>
              <a:rPr lang="en-US" sz="11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%661 = load i8* %660  </a:t>
            </a:r>
          </a:p>
          <a:p>
            <a:r>
              <a:rPr lang="en-US" sz="11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%662 = </a:t>
            </a:r>
            <a:r>
              <a:rPr lang="en-US" sz="1100" b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icmp</a:t>
            </a:r>
            <a:r>
              <a:rPr lang="en-US" sz="11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ne i8 %661, 50  </a:t>
            </a:r>
          </a:p>
          <a:p>
            <a:r>
              <a:rPr lang="en-US" sz="1100" b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en-US" sz="1100" b="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i1 %662, label %"401b3f", label %"401b28“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059832" y="980728"/>
            <a:ext cx="8460105" cy="369332"/>
          </a:xfrm>
        </p:spPr>
        <p:txBody>
          <a:bodyPr/>
          <a:lstStyle/>
          <a:p>
            <a:r>
              <a:rPr lang="en-US" dirty="0"/>
              <a:t>Screen short of IDA Pro working plugin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5445413"/>
            <a:ext cx="7920880" cy="636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30213">
              <a:spcAft>
                <a:spcPts val="400"/>
              </a:spcAft>
              <a:buSzPct val="100000"/>
            </a:pPr>
            <a:r>
              <a:rPr lang="en-US" sz="1600" dirty="0">
                <a:cs typeface="Arial" pitchFamily="34" charset="0"/>
              </a:rPr>
              <a:t>All product views are illustrations and might not represent actual product screens</a:t>
            </a:r>
          </a:p>
          <a:p>
            <a:pPr marL="0" defTabSz="430213">
              <a:spcAft>
                <a:spcPts val="400"/>
              </a:spcAft>
              <a:buSzPct val="100000"/>
            </a:pPr>
            <a:endParaRPr lang="ru-RU" sz="1600" dirty="0" smtClean="0">
              <a:solidFill>
                <a:srgbClr val="000000"/>
              </a:solidFill>
              <a:latin typeface="HP Simplified" pitchFamily="34" charset="0"/>
              <a:cs typeface="HP Simplifi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08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44624"/>
            <a:ext cx="5328592" cy="13730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Повышение качества разработки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988840"/>
            <a:ext cx="7056784" cy="44644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400" dirty="0" smtClean="0"/>
              <a:t>Встраивание в цикл разработки инструментальных средств, выполняющих:</a:t>
            </a:r>
          </a:p>
          <a:p>
            <a:pPr lvl="1"/>
            <a:r>
              <a:rPr lang="ru-RU" sz="1600" dirty="0" smtClean="0"/>
              <a:t>Статический анализ кода</a:t>
            </a:r>
          </a:p>
          <a:p>
            <a:pPr lvl="1"/>
            <a:r>
              <a:rPr lang="ru-RU" sz="1600" dirty="0" smtClean="0"/>
              <a:t>Динамический анализ кода</a:t>
            </a:r>
          </a:p>
          <a:p>
            <a:pPr lvl="1"/>
            <a:r>
              <a:rPr lang="ru-RU" sz="1600" dirty="0" smtClean="0"/>
              <a:t>Анализ кода времени </a:t>
            </a:r>
            <a:endParaRPr lang="en-US" sz="1600" dirty="0" smtClean="0"/>
          </a:p>
          <a:p>
            <a:pPr lvl="1">
              <a:buNone/>
            </a:pPr>
            <a:r>
              <a:rPr lang="en-US" sz="1600" dirty="0" smtClean="0"/>
              <a:t>          </a:t>
            </a:r>
            <a:r>
              <a:rPr lang="ru-RU" sz="1600" dirty="0" smtClean="0"/>
              <a:t>выполнения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31640" y="5517232"/>
            <a:ext cx="1080120" cy="936104"/>
          </a:xfrm>
          <a:prstGeom prst="roundRect">
            <a:avLst/>
          </a:prstGeom>
          <a:solidFill>
            <a:srgbClr val="92D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Кодирование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31840" y="5517232"/>
            <a:ext cx="1152128" cy="93610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Сборка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60032" y="5589240"/>
            <a:ext cx="1800200" cy="86409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Тестирование и Безопасность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236296" y="5589240"/>
            <a:ext cx="1130424" cy="86409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Запуск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2483768" y="5949280"/>
            <a:ext cx="432048" cy="1440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4355976" y="5949280"/>
            <a:ext cx="432048" cy="1440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6732240" y="5949280"/>
            <a:ext cx="432048" cy="1440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804248" y="4293096"/>
            <a:ext cx="201622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Система управления проектами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179512" y="4365104"/>
            <a:ext cx="201622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Среда разработки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2339752" y="4293096"/>
            <a:ext cx="201622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Система контроля версий и сборки</a:t>
            </a:r>
            <a:endParaRPr lang="ru-RU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flipH="1">
            <a:off x="1979712" y="3429000"/>
            <a:ext cx="3024336" cy="936104"/>
          </a:xfrm>
          <a:prstGeom prst="straightConnector1">
            <a:avLst/>
          </a:prstGeom>
          <a:ln w="3492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4427984" y="3861048"/>
            <a:ext cx="1152128" cy="828092"/>
          </a:xfrm>
          <a:prstGeom prst="straightConnector1">
            <a:avLst/>
          </a:prstGeom>
          <a:ln w="3492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660232" y="3429000"/>
            <a:ext cx="792088" cy="864096"/>
          </a:xfrm>
          <a:prstGeom prst="straightConnector1">
            <a:avLst/>
          </a:prstGeom>
          <a:ln w="3492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5580112" y="3861048"/>
            <a:ext cx="72008" cy="1656184"/>
          </a:xfrm>
          <a:prstGeom prst="straightConnector1">
            <a:avLst/>
          </a:prstGeom>
          <a:ln w="3492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084168" y="3933056"/>
            <a:ext cx="1008112" cy="1512168"/>
          </a:xfrm>
          <a:prstGeom prst="straightConnector1">
            <a:avLst/>
          </a:prstGeom>
          <a:ln w="3492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83568" y="5445224"/>
            <a:ext cx="576064" cy="576064"/>
          </a:xfrm>
          <a:prstGeom prst="straightConnector1">
            <a:avLst/>
          </a:prstGeom>
          <a:ln w="3492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2483768" y="5301208"/>
            <a:ext cx="576064" cy="576064"/>
          </a:xfrm>
          <a:prstGeom prst="straightConnector1">
            <a:avLst/>
          </a:prstGeom>
          <a:ln w="3492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Рисунок 21" descr="HP Fortif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2875652"/>
            <a:ext cx="1080120" cy="114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78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Повышение качества разработки</a:t>
            </a:r>
            <a:endParaRPr lang="ru-RU" dirty="0"/>
          </a:p>
        </p:txBody>
      </p:sp>
      <p:pic>
        <p:nvPicPr>
          <p:cNvPr id="16" name="Содержимое 15" descr="HP Fortif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2636912"/>
            <a:ext cx="713232" cy="749808"/>
          </a:xfrm>
        </p:spPr>
      </p:pic>
      <p:sp>
        <p:nvSpPr>
          <p:cNvPr id="4" name="Скругленный прямоугольник 3"/>
          <p:cNvSpPr/>
          <p:nvPr/>
        </p:nvSpPr>
        <p:spPr>
          <a:xfrm>
            <a:off x="827584" y="4797152"/>
            <a:ext cx="1080120" cy="1152128"/>
          </a:xfrm>
          <a:prstGeom prst="roundRect">
            <a:avLst/>
          </a:prstGeom>
          <a:solidFill>
            <a:srgbClr val="92D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Кодирование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$80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27784" y="4797152"/>
            <a:ext cx="1152128" cy="115212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Сборка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$240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355976" y="4797152"/>
            <a:ext cx="1800200" cy="115212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Тестирование и Безопасность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$960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04248" y="4797152"/>
            <a:ext cx="1728192" cy="115212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Эксплуатация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$7600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1979712" y="5229200"/>
            <a:ext cx="432048" cy="1440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3851920" y="5229200"/>
            <a:ext cx="432048" cy="1440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6228184" y="5229200"/>
            <a:ext cx="432048" cy="1440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395413" y="1576721"/>
            <a:ext cx="223224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Обнаружение уязвимостей</a:t>
            </a:r>
            <a:endParaRPr lang="ru-RU" b="1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3527884" y="2636912"/>
            <a:ext cx="1476164" cy="2160240"/>
          </a:xfrm>
          <a:prstGeom prst="straightConnector1">
            <a:avLst/>
          </a:prstGeom>
          <a:ln w="1143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196033" y="2447176"/>
            <a:ext cx="2376264" cy="1512168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1600" dirty="0" smtClean="0"/>
              <a:t>Статический анализ</a:t>
            </a:r>
            <a:endParaRPr lang="ru-RU" sz="1600" dirty="0"/>
          </a:p>
        </p:txBody>
      </p:sp>
      <p:cxnSp>
        <p:nvCxnSpPr>
          <p:cNvPr id="24" name="Прямая со стрелкой 23"/>
          <p:cNvCxnSpPr>
            <a:endCxn id="4" idx="0"/>
          </p:cNvCxnSpPr>
          <p:nvPr/>
        </p:nvCxnSpPr>
        <p:spPr>
          <a:xfrm>
            <a:off x="1367644" y="3933056"/>
            <a:ext cx="0" cy="864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Содержимое 15" descr="HP Fortif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2636912"/>
            <a:ext cx="713232" cy="749808"/>
          </a:xfrm>
          <a:prstGeom prst="rect">
            <a:avLst/>
          </a:prstGeom>
        </p:spPr>
      </p:pic>
      <p:sp>
        <p:nvSpPr>
          <p:cNvPr id="27" name="Овал 26"/>
          <p:cNvSpPr/>
          <p:nvPr/>
        </p:nvSpPr>
        <p:spPr>
          <a:xfrm>
            <a:off x="4139952" y="2420888"/>
            <a:ext cx="2376264" cy="1512168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Гибридный  анализ</a:t>
            </a:r>
            <a:endParaRPr lang="ru-RU" sz="1600" dirty="0"/>
          </a:p>
        </p:txBody>
      </p:sp>
      <p:cxnSp>
        <p:nvCxnSpPr>
          <p:cNvPr id="28" name="Прямая со стрелкой 27"/>
          <p:cNvCxnSpPr>
            <a:stCxn id="27" idx="4"/>
          </p:cNvCxnSpPr>
          <p:nvPr/>
        </p:nvCxnSpPr>
        <p:spPr>
          <a:xfrm>
            <a:off x="5328084" y="3933056"/>
            <a:ext cx="0" cy="864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Содержимое 15" descr="HP Fortif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2636912"/>
            <a:ext cx="713232" cy="749808"/>
          </a:xfrm>
          <a:prstGeom prst="rect">
            <a:avLst/>
          </a:prstGeom>
        </p:spPr>
      </p:pic>
      <p:sp>
        <p:nvSpPr>
          <p:cNvPr id="30" name="Овал 29"/>
          <p:cNvSpPr/>
          <p:nvPr/>
        </p:nvSpPr>
        <p:spPr>
          <a:xfrm>
            <a:off x="6516216" y="2420888"/>
            <a:ext cx="2376264" cy="1512168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Анализ времени выполнения</a:t>
            </a:r>
            <a:endParaRPr lang="ru-RU" sz="1600" dirty="0"/>
          </a:p>
        </p:txBody>
      </p:sp>
      <p:cxnSp>
        <p:nvCxnSpPr>
          <p:cNvPr id="31" name="Прямая со стрелкой 30"/>
          <p:cNvCxnSpPr>
            <a:stCxn id="30" idx="4"/>
          </p:cNvCxnSpPr>
          <p:nvPr/>
        </p:nvCxnSpPr>
        <p:spPr>
          <a:xfrm>
            <a:off x="7704348" y="3933056"/>
            <a:ext cx="0" cy="8640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1547664" y="2636912"/>
            <a:ext cx="2016224" cy="2160240"/>
          </a:xfrm>
          <a:prstGeom prst="straightConnector1">
            <a:avLst/>
          </a:prstGeom>
          <a:ln w="1143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191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27" grpId="0" animBg="1"/>
      <p:bldP spid="3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584299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Типы статического анализа кода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2132856"/>
            <a:ext cx="6995120" cy="453650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Глубокий анализ с построением</a:t>
            </a:r>
          </a:p>
          <a:p>
            <a:pPr>
              <a:buNone/>
            </a:pPr>
            <a:r>
              <a:rPr lang="ru-RU" sz="2800" dirty="0" smtClean="0"/>
              <a:t>    модели программы и </a:t>
            </a:r>
          </a:p>
          <a:p>
            <a:pPr>
              <a:buNone/>
            </a:pPr>
            <a:r>
              <a:rPr lang="ru-RU" sz="2800" dirty="0" smtClean="0"/>
              <a:t>    вычислением ее свойств</a:t>
            </a:r>
          </a:p>
          <a:p>
            <a:r>
              <a:rPr lang="ru-RU" sz="2800" dirty="0" smtClean="0"/>
              <a:t>Поверхностный анализ на основе применения шаблонов к исходному тексту программы</a:t>
            </a:r>
            <a:endParaRPr lang="ru-RU" sz="2800" dirty="0"/>
          </a:p>
        </p:txBody>
      </p:sp>
      <p:pic>
        <p:nvPicPr>
          <p:cNvPr id="4" name="Рисунок 3" descr="goo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2633278"/>
            <a:ext cx="1144863" cy="1144863"/>
          </a:xfrm>
          <a:prstGeom prst="rect">
            <a:avLst/>
          </a:prstGeom>
        </p:spPr>
      </p:pic>
      <p:pic>
        <p:nvPicPr>
          <p:cNvPr id="7" name="Рисунок 6" descr="bad-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7547" y="4725144"/>
            <a:ext cx="2442964" cy="155801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03648" y="5328469"/>
            <a:ext cx="3600400" cy="738664"/>
          </a:xfrm>
          <a:prstGeom prst="rect">
            <a:avLst/>
          </a:prstGeom>
          <a:noFill/>
          <a:ln w="114300" cmpd="sng">
            <a:solidFill>
              <a:srgbClr val="FF0000"/>
            </a:solidFill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Невозможно </a:t>
            </a:r>
            <a:r>
              <a:rPr lang="ru-RU" sz="1400" dirty="0" smtClean="0"/>
              <a:t>обнаружить СЛОЖНЫЕ уязвимости, которые УМЕЮТ эксплуатировать злоумышленники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82445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100728"/>
            <a:ext cx="6635080" cy="399256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Технология анализа приложения</a:t>
            </a:r>
          </a:p>
          <a:p>
            <a:r>
              <a:rPr lang="ru-RU" dirty="0" smtClean="0"/>
              <a:t>База уязвимостей</a:t>
            </a:r>
          </a:p>
          <a:p>
            <a:r>
              <a:rPr lang="ru-RU" dirty="0" smtClean="0"/>
              <a:t>Полнота обнаружения уязвимостей</a:t>
            </a:r>
          </a:p>
          <a:p>
            <a:r>
              <a:rPr lang="ru-RU" dirty="0" smtClean="0"/>
              <a:t>Поддержка множества языков программирования</a:t>
            </a:r>
          </a:p>
          <a:p>
            <a:r>
              <a:rPr lang="ru-RU" dirty="0" smtClean="0"/>
              <a:t>Дружественность интерфейса</a:t>
            </a:r>
          </a:p>
          <a:p>
            <a:r>
              <a:rPr lang="ru-RU" dirty="0" smtClean="0"/>
              <a:t>Полнота обоснования наличия уязвимости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 descr="Audacia_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5517232"/>
            <a:ext cx="1156476" cy="77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332656"/>
            <a:ext cx="5256584" cy="93610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Статический анализ кода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276872"/>
            <a:ext cx="6768752" cy="384929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Анализ </a:t>
            </a:r>
            <a:r>
              <a:rPr lang="ru-RU" b="1" dirty="0" smtClean="0"/>
              <a:t>исходного кода приложения </a:t>
            </a:r>
          </a:p>
          <a:p>
            <a:pPr algn="ctr">
              <a:buNone/>
            </a:pPr>
            <a:r>
              <a:rPr lang="ru-RU" dirty="0" smtClean="0"/>
              <a:t>Приложение анализируется по принципу </a:t>
            </a:r>
            <a:r>
              <a:rPr lang="ru-RU" b="1" dirty="0" smtClean="0"/>
              <a:t>«белый ящик»</a:t>
            </a:r>
            <a:endParaRPr lang="ru-RU" dirty="0" smtClean="0"/>
          </a:p>
          <a:p>
            <a:endParaRPr lang="ru-RU" sz="2400" dirty="0" smtClean="0"/>
          </a:p>
          <a:p>
            <a:r>
              <a:rPr lang="ru-RU" sz="2400" dirty="0" smtClean="0"/>
              <a:t>Обнаружение уязвимостей</a:t>
            </a:r>
          </a:p>
          <a:p>
            <a:r>
              <a:rPr lang="ru-RU" sz="2400" dirty="0" smtClean="0"/>
              <a:t>Ранжирование уязвимостей по </a:t>
            </a:r>
          </a:p>
          <a:p>
            <a:pPr>
              <a:buNone/>
            </a:pPr>
            <a:r>
              <a:rPr lang="ru-RU" sz="2400" dirty="0" smtClean="0"/>
              <a:t>     приоритету устранения</a:t>
            </a:r>
          </a:p>
          <a:p>
            <a:r>
              <a:rPr lang="ru-RU" sz="2400" dirty="0" smtClean="0"/>
              <a:t>Рекомендации по устранению</a:t>
            </a:r>
          </a:p>
          <a:p>
            <a:r>
              <a:rPr lang="ru-RU" sz="2400" dirty="0" smtClean="0"/>
              <a:t>Описание возможностей эксплуатации</a:t>
            </a:r>
          </a:p>
          <a:p>
            <a:pPr>
              <a:buNone/>
            </a:pPr>
            <a:endParaRPr lang="ru-RU" b="1" dirty="0"/>
          </a:p>
        </p:txBody>
      </p:sp>
      <p:pic>
        <p:nvPicPr>
          <p:cNvPr id="4" name="Рисунок 3" descr="white bo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3933056"/>
            <a:ext cx="1766596" cy="133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260648"/>
            <a:ext cx="5112568" cy="11569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Динамический анализ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988840"/>
            <a:ext cx="6840760" cy="419862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800" dirty="0" smtClean="0"/>
              <a:t>Анализ </a:t>
            </a:r>
            <a:r>
              <a:rPr lang="ru-RU" sz="2800" b="1" dirty="0" smtClean="0"/>
              <a:t>без</a:t>
            </a:r>
            <a:r>
              <a:rPr lang="ru-RU" sz="2800" dirty="0" smtClean="0"/>
              <a:t> исходного кода приложения</a:t>
            </a:r>
          </a:p>
          <a:p>
            <a:pPr algn="ctr">
              <a:buNone/>
            </a:pPr>
            <a:r>
              <a:rPr lang="ru-RU" sz="2800" dirty="0" smtClean="0"/>
              <a:t>Приложение анализируется по принципу </a:t>
            </a:r>
          </a:p>
          <a:p>
            <a:pPr algn="ctr">
              <a:buNone/>
            </a:pPr>
            <a:r>
              <a:rPr lang="ru-RU" sz="2800" b="1" dirty="0" smtClean="0"/>
              <a:t>«черный ящик»</a:t>
            </a:r>
          </a:p>
          <a:p>
            <a:endParaRPr lang="ru-RU" sz="2800" dirty="0" smtClean="0"/>
          </a:p>
          <a:p>
            <a:r>
              <a:rPr lang="ru-RU" sz="2400" dirty="0" smtClean="0"/>
              <a:t>Обнаружение уязвимостей</a:t>
            </a:r>
          </a:p>
          <a:p>
            <a:r>
              <a:rPr lang="ru-RU" sz="2400" dirty="0" smtClean="0"/>
              <a:t>Ранжирование уязвимостей по </a:t>
            </a:r>
          </a:p>
          <a:p>
            <a:pPr>
              <a:buFont typeface="Arial" pitchFamily="34" charset="0"/>
              <a:buNone/>
            </a:pPr>
            <a:r>
              <a:rPr lang="ru-RU" sz="2400" dirty="0" smtClean="0"/>
              <a:t>     приоритету устранения</a:t>
            </a:r>
          </a:p>
          <a:p>
            <a:r>
              <a:rPr lang="ru-RU" sz="2400" dirty="0" smtClean="0"/>
              <a:t>Рекомендации по устранению</a:t>
            </a:r>
          </a:p>
          <a:p>
            <a:r>
              <a:rPr lang="ru-RU" sz="2400" dirty="0" smtClean="0"/>
              <a:t>Описание возможности эксплуатации</a:t>
            </a:r>
          </a:p>
          <a:p>
            <a:r>
              <a:rPr lang="ru-RU" sz="2400" dirty="0" smtClean="0"/>
              <a:t>Демонстрация результата эксплуатации </a:t>
            </a:r>
          </a:p>
          <a:p>
            <a:pPr>
              <a:buFont typeface="Arial" pitchFamily="34" charset="0"/>
              <a:buNone/>
            </a:pPr>
            <a:r>
              <a:rPr lang="ru-RU" sz="2400" dirty="0" smtClean="0"/>
              <a:t>     уязвимостей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" name="Рисунок 7" descr="black bo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2996952"/>
            <a:ext cx="1646766" cy="161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76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188640"/>
            <a:ext cx="4752528" cy="1228998"/>
          </a:xfrm>
        </p:spPr>
        <p:txBody>
          <a:bodyPr/>
          <a:lstStyle/>
          <a:p>
            <a:r>
              <a:rPr lang="ru-RU" dirty="0" smtClean="0"/>
              <a:t>Гибридный анализ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060848"/>
            <a:ext cx="6768752" cy="42484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Динамический и статический анализ исходного кода </a:t>
            </a:r>
            <a:r>
              <a:rPr lang="ru-RU" dirty="0" smtClean="0"/>
              <a:t>приложения</a:t>
            </a:r>
          </a:p>
          <a:p>
            <a:pPr algn="ctr">
              <a:buNone/>
            </a:pPr>
            <a:r>
              <a:rPr lang="ru-RU" dirty="0" smtClean="0"/>
              <a:t>Приложение анализируется  по принципу </a:t>
            </a:r>
            <a:r>
              <a:rPr lang="ru-RU" b="1" dirty="0" smtClean="0"/>
              <a:t>«прозрачный ящик»</a:t>
            </a:r>
          </a:p>
          <a:p>
            <a:endParaRPr lang="ru-RU" sz="2400" dirty="0" smtClean="0"/>
          </a:p>
          <a:p>
            <a:r>
              <a:rPr lang="ru-RU" sz="2400" dirty="0" smtClean="0"/>
              <a:t>Точное обнаружение уязвимостей: </a:t>
            </a:r>
          </a:p>
          <a:p>
            <a:pPr>
              <a:buNone/>
            </a:pPr>
            <a:r>
              <a:rPr lang="ru-RU" sz="2400" dirty="0" smtClean="0"/>
              <a:t>      нет ложных срабатываний</a:t>
            </a:r>
          </a:p>
          <a:p>
            <a:r>
              <a:rPr lang="ru-RU" sz="2400" dirty="0" smtClean="0"/>
              <a:t>Связка с исходным кодом приложения</a:t>
            </a:r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5805264"/>
            <a:ext cx="5796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ГЛУБОКИЙ И ПОЛНЫЙ АНАЛИЗ ПРИЛОЖЕНИЯ!!!</a:t>
            </a:r>
            <a:endParaRPr lang="ru-RU" b="1" dirty="0"/>
          </a:p>
        </p:txBody>
      </p:sp>
      <p:pic>
        <p:nvPicPr>
          <p:cNvPr id="5" name="Рисунок 4" descr="Glass Box Pictur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4216152"/>
            <a:ext cx="1507232" cy="150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75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274638"/>
            <a:ext cx="511256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времени выполнения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420888"/>
            <a:ext cx="7581528" cy="344584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Две технологии в одном модуле!</a:t>
            </a:r>
          </a:p>
          <a:p>
            <a:r>
              <a:rPr lang="ru-RU" sz="2800" dirty="0" smtClean="0"/>
              <a:t>Гибридный анализ или динамический анализ</a:t>
            </a:r>
          </a:p>
          <a:p>
            <a:r>
              <a:rPr lang="ru-RU" sz="2800" dirty="0" smtClean="0"/>
              <a:t>Защита приложения во время выполнения</a:t>
            </a:r>
          </a:p>
          <a:p>
            <a:pPr>
              <a:buNone/>
            </a:pPr>
            <a:r>
              <a:rPr lang="ru-RU" b="1" dirty="0" smtClean="0"/>
              <a:t>Результат:</a:t>
            </a:r>
            <a:endParaRPr lang="en-US" b="1" dirty="0" smtClean="0"/>
          </a:p>
          <a:p>
            <a:pPr lvl="1"/>
            <a:r>
              <a:rPr lang="ru-RU" dirty="0" smtClean="0"/>
              <a:t>Эффективное обнаружение уязвимостей в наиболее эксплуатируемом коде</a:t>
            </a:r>
          </a:p>
          <a:p>
            <a:pPr lvl="1"/>
            <a:r>
              <a:rPr lang="ru-RU" dirty="0" smtClean="0"/>
              <a:t>Защита приложения по периметру </a:t>
            </a:r>
          </a:p>
          <a:p>
            <a:pPr lvl="1">
              <a:buNone/>
            </a:pPr>
            <a:r>
              <a:rPr lang="ru-RU" dirty="0" smtClean="0"/>
              <a:t>   во время эксплуатации 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988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2132856"/>
            <a:ext cx="6480720" cy="399330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Найденные ошибки и уязвимости</a:t>
            </a:r>
          </a:p>
          <a:p>
            <a:pPr marL="457200" lvl="0" indent="-457200">
              <a:buFont typeface="Arial" charset="0"/>
              <a:buAutoNum type="arabicPeriod"/>
            </a:pPr>
            <a:r>
              <a:rPr lang="ru-RU" b="1" dirty="0" smtClean="0"/>
              <a:t>Некорректная подготовка SQL-запросов (потенциальное SQL-внедрение)</a:t>
            </a:r>
          </a:p>
          <a:p>
            <a:pPr marL="457200" indent="-457200">
              <a:buAutoNum type="arabicPeriod"/>
            </a:pPr>
            <a:r>
              <a:rPr lang="ru-RU" b="1" dirty="0" smtClean="0"/>
              <a:t>Некорректная подготовка HTTP/HTTPS запросов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b="1" dirty="0" smtClean="0"/>
              <a:t>Некорректная подстановка параметров при выполнении внешних команд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ru-RU" b="1" dirty="0" smtClean="0"/>
              <a:t>Переменная или поле используется, но значение нигде не устанавливается</a:t>
            </a:r>
          </a:p>
          <a:p>
            <a:pPr marL="457200" lvl="0" indent="-457200"/>
            <a:endParaRPr lang="ru-RU" b="1" dirty="0" smtClean="0"/>
          </a:p>
          <a:p>
            <a:pPr marL="457200" indent="-457200"/>
            <a:r>
              <a:rPr lang="ru-RU" b="1" dirty="0" smtClean="0"/>
              <a:t>НДВ: сокрытие процессов</a:t>
            </a:r>
          </a:p>
          <a:p>
            <a:pPr marL="457200" indent="-457200"/>
            <a:r>
              <a:rPr lang="ru-RU" dirty="0" smtClean="0"/>
              <a:t>Файл: </a:t>
            </a:r>
            <a:r>
              <a:rPr lang="ru-RU" dirty="0" err="1" smtClean="0"/>
              <a:t>TSSys.dp</a:t>
            </a:r>
            <a:r>
              <a:rPr lang="en-US" dirty="0" smtClean="0"/>
              <a:t>r</a:t>
            </a:r>
            <a:endParaRPr lang="ru-RU" dirty="0" smtClean="0"/>
          </a:p>
          <a:p>
            <a:pPr marL="457200" indent="-45720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3406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60648"/>
            <a:ext cx="5256584" cy="11569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Откуда берутся уязвимости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988840"/>
            <a:ext cx="7056784" cy="4137323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dirty="0" smtClean="0"/>
              <a:t>Культура разработки – разработчик не уделяет внимания:</a:t>
            </a:r>
          </a:p>
          <a:p>
            <a:pPr marL="1249363" lvl="2" indent="-457200"/>
            <a:r>
              <a:rPr lang="ru-RU" dirty="0" smtClean="0"/>
              <a:t>Языковым конструкциям, которые использует</a:t>
            </a:r>
          </a:p>
          <a:p>
            <a:pPr marL="1249363" lvl="2" indent="-457200"/>
            <a:r>
              <a:rPr lang="ru-RU" dirty="0" smtClean="0"/>
              <a:t>Коду, который используется как сторонний</a:t>
            </a:r>
          </a:p>
          <a:p>
            <a:pPr marL="1249363" lvl="2" indent="-457200"/>
            <a:r>
              <a:rPr lang="ru-RU" dirty="0" smtClean="0"/>
              <a:t>Безопасности связей между компонентами, которые разрабатывает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dirty="0" smtClean="0"/>
              <a:t>Недостаток времени:</a:t>
            </a:r>
          </a:p>
          <a:p>
            <a:pPr marL="1249363" lvl="2" indent="-457200"/>
            <a:r>
              <a:rPr lang="ru-RU" dirty="0" smtClean="0"/>
              <a:t>Техническое задание разрабатывается быстро</a:t>
            </a:r>
          </a:p>
          <a:p>
            <a:pPr marL="1249363" lvl="2" indent="-457200"/>
            <a:r>
              <a:rPr lang="ru-RU" dirty="0" smtClean="0"/>
              <a:t>Программное обеспечение разработается быстро: </a:t>
            </a:r>
            <a:r>
              <a:rPr lang="ru-RU" b="1" dirty="0" smtClean="0"/>
              <a:t>задержка в разработке – потеря денег</a:t>
            </a:r>
          </a:p>
          <a:p>
            <a:pPr marL="1249363" lvl="2" indent="-457200">
              <a:buNone/>
            </a:pPr>
            <a:endParaRPr lang="ru-RU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dirty="0" smtClean="0"/>
              <a:t>Можно удовлетворить только </a:t>
            </a:r>
            <a:r>
              <a:rPr lang="ru-RU" b="1" dirty="0" smtClean="0"/>
              <a:t>два</a:t>
            </a:r>
            <a:r>
              <a:rPr lang="ru-RU" dirty="0" smtClean="0"/>
              <a:t> из трех желаний: быстро, качественно и недорого. </a:t>
            </a:r>
          </a:p>
          <a:p>
            <a:pPr marL="457200" indent="-457200">
              <a:buNone/>
            </a:pPr>
            <a:r>
              <a:rPr lang="ru-RU" dirty="0" smtClean="0"/>
              <a:t>                          Обычно – это </a:t>
            </a:r>
            <a:r>
              <a:rPr lang="ru-RU" b="1" dirty="0" smtClean="0"/>
              <a:t>быстро и недорого</a:t>
            </a:r>
            <a:r>
              <a:rPr lang="ru-RU" dirty="0" smtClean="0"/>
              <a:t>.  </a:t>
            </a:r>
          </a:p>
          <a:p>
            <a:pPr marL="849313" lvl="1" indent="-45720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069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6131024" cy="1143000"/>
          </a:xfrm>
        </p:spPr>
        <p:txBody>
          <a:bodyPr/>
          <a:lstStyle/>
          <a:p>
            <a:r>
              <a:rPr lang="ru-RU" dirty="0" smtClean="0"/>
              <a:t>Примеры из кода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988840"/>
            <a:ext cx="6696744" cy="4137323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b="1" dirty="0" smtClean="0"/>
              <a:t>1. Некорректная подготовка SQL-запросов (потенциальное SQL-внедрение)</a:t>
            </a:r>
          </a:p>
          <a:p>
            <a:pPr lvl="0"/>
            <a:endParaRPr lang="ru-RU" b="1" dirty="0" smtClean="0"/>
          </a:p>
          <a:p>
            <a:pPr marL="0" lvl="0" indent="0">
              <a:buNone/>
            </a:pPr>
            <a:r>
              <a:rPr lang="en-US" dirty="0" err="1" smtClean="0"/>
              <a:t>SetVariable</a:t>
            </a:r>
            <a:r>
              <a:rPr lang="en-US" dirty="0" smtClean="0"/>
              <a:t>(</a:t>
            </a:r>
            <a:r>
              <a:rPr lang="en-US" dirty="0" err="1" smtClean="0"/>
              <a:t>VarNum</a:t>
            </a:r>
            <a:r>
              <a:rPr lang="en-US" dirty="0" smtClean="0"/>
              <a:t>,'AND '+</a:t>
            </a:r>
            <a:r>
              <a:rPr lang="en-US" dirty="0" err="1" smtClean="0"/>
              <a:t>FieldName</a:t>
            </a:r>
            <a:r>
              <a:rPr lang="en-US" dirty="0" smtClean="0"/>
              <a:t>+'='''+</a:t>
            </a:r>
            <a:r>
              <a:rPr lang="en-US" dirty="0" err="1" smtClean="0"/>
              <a:t>VarAsType</a:t>
            </a:r>
            <a:r>
              <a:rPr lang="en-US" dirty="0" smtClean="0"/>
              <a:t>(</a:t>
            </a:r>
            <a:r>
              <a:rPr lang="en-US" dirty="0" err="1" smtClean="0"/>
              <a:t>KeyValue,varString</a:t>
            </a:r>
            <a:r>
              <a:rPr lang="en-US" dirty="0" smtClean="0"/>
              <a:t>)+'''')</a:t>
            </a:r>
            <a:endParaRPr lang="ru-RU" dirty="0" smtClean="0"/>
          </a:p>
          <a:p>
            <a:pPr lvl="0"/>
            <a:endParaRPr lang="ru-RU" sz="1600" b="1" dirty="0" smtClean="0"/>
          </a:p>
          <a:p>
            <a:pPr marL="0" indent="0">
              <a:buNone/>
            </a:pPr>
            <a:r>
              <a:rPr lang="ru-RU" sz="1600" dirty="0" smtClean="0"/>
              <a:t>Создается фильтр SQL вида 'AND '+</a:t>
            </a:r>
            <a:r>
              <a:rPr lang="ru-RU" sz="1600" dirty="0" err="1" smtClean="0"/>
              <a:t>FieldName+'='''+VarAsType</a:t>
            </a:r>
            <a:r>
              <a:rPr lang="ru-RU" sz="1600" dirty="0" smtClean="0"/>
              <a:t>(</a:t>
            </a:r>
            <a:r>
              <a:rPr lang="ru-RU" sz="1600" dirty="0" err="1" smtClean="0"/>
              <a:t>KeyValue,varString</a:t>
            </a:r>
            <a:r>
              <a:rPr lang="ru-RU" sz="1600" dirty="0" smtClean="0"/>
              <a:t>)+'''‘</a:t>
            </a:r>
          </a:p>
          <a:p>
            <a:pPr marL="0" indent="0">
              <a:buNone/>
            </a:pPr>
            <a:r>
              <a:rPr lang="ru-RU" sz="1600" dirty="0" smtClean="0"/>
              <a:t>Параметры запроса заполняются пользователем в элементах ввода </a:t>
            </a:r>
            <a:r>
              <a:rPr lang="ru-RU" sz="1600" dirty="0" err="1" smtClean="0"/>
              <a:t>cbStatys</a:t>
            </a:r>
            <a:r>
              <a:rPr lang="ru-RU" sz="1600" dirty="0" smtClean="0"/>
              <a:t>, </a:t>
            </a:r>
            <a:r>
              <a:rPr lang="ru-RU" sz="1600" dirty="0" err="1" smtClean="0"/>
              <a:t>cbType</a:t>
            </a:r>
            <a:r>
              <a:rPr lang="ru-RU" sz="1600" dirty="0" smtClean="0"/>
              <a:t>, </a:t>
            </a:r>
            <a:r>
              <a:rPr lang="ru-RU" sz="1600" dirty="0" err="1" smtClean="0"/>
              <a:t>cbUser</a:t>
            </a:r>
            <a:r>
              <a:rPr lang="ru-RU" sz="1600" dirty="0" smtClean="0"/>
              <a:t>, которые имеют тип </a:t>
            </a:r>
            <a:r>
              <a:rPr lang="ru-RU" sz="1600" dirty="0" err="1" smtClean="0"/>
              <a:t>TDBLookupComboBox</a:t>
            </a:r>
            <a:r>
              <a:rPr lang="ru-RU" sz="1600" dirty="0" smtClean="0"/>
              <a:t> и заполняются из </a:t>
            </a:r>
            <a:r>
              <a:rPr lang="ru-RU" sz="1600" dirty="0" err="1" smtClean="0"/>
              <a:t>RegStoreUSR</a:t>
            </a:r>
            <a:r>
              <a:rPr lang="ru-RU" sz="1600" dirty="0" smtClean="0"/>
              <a:t> (системного реестра), то есть пользователь может задавать значение данного элемента ввода произвольным образом.</a:t>
            </a:r>
          </a:p>
          <a:p>
            <a:pPr marL="0" indent="0">
              <a:buNone/>
            </a:pPr>
            <a:r>
              <a:rPr lang="ru-RU" sz="1600" dirty="0" smtClean="0"/>
              <a:t>Таким образом, пользователь может иметь возможность модифицировать SQL-запрос, получив несанкционированный доступ к данным, либо выполнить несанкционированную модификацию базы данных.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85167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274638"/>
            <a:ext cx="5770984" cy="1143000"/>
          </a:xfrm>
        </p:spPr>
        <p:txBody>
          <a:bodyPr/>
          <a:lstStyle/>
          <a:p>
            <a:r>
              <a:rPr lang="ru-RU" dirty="0" smtClean="0"/>
              <a:t>Примеры из кода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132856"/>
            <a:ext cx="6768752" cy="3993307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ru-RU" b="1" dirty="0" smtClean="0"/>
              <a:t>2.Некорректная подготовка HTTP/HTTPS запросов</a:t>
            </a:r>
          </a:p>
          <a:p>
            <a:pPr marL="0" lvl="0" indent="0">
              <a:buNone/>
            </a:pPr>
            <a:r>
              <a:rPr lang="en-US" sz="1100" dirty="0" smtClean="0"/>
              <a:t>with PRS_REGISTER_PAYER_REQ(Request)^ do</a:t>
            </a:r>
          </a:p>
          <a:p>
            <a:pPr marL="0" lvl="0" indent="0">
              <a:buNone/>
            </a:pPr>
            <a:r>
              <a:rPr lang="en-US" sz="1100" dirty="0" smtClean="0"/>
              <a:t>          </a:t>
            </a:r>
            <a:r>
              <a:rPr lang="en-US" sz="1100" dirty="0" err="1" smtClean="0"/>
              <a:t>ReqStr</a:t>
            </a:r>
            <a:r>
              <a:rPr lang="en-US" sz="1100" dirty="0" smtClean="0"/>
              <a:t>:=</a:t>
            </a:r>
          </a:p>
          <a:p>
            <a:pPr marL="0" lvl="0" indent="0">
              <a:buNone/>
            </a:pPr>
            <a:r>
              <a:rPr lang="en-US" sz="1100" dirty="0" smtClean="0"/>
              <a:t>          '?Function=</a:t>
            </a:r>
            <a:r>
              <a:rPr lang="en-US" sz="1100" dirty="0" err="1" smtClean="0"/>
              <a:t>reg</a:t>
            </a:r>
            <a:r>
              <a:rPr lang="en-US" sz="1100" dirty="0" smtClean="0"/>
              <a:t>'+</a:t>
            </a:r>
          </a:p>
          <a:p>
            <a:pPr marL="0" lvl="0" indent="0">
              <a:buNone/>
            </a:pPr>
            <a:r>
              <a:rPr lang="en-US" sz="1100" dirty="0" smtClean="0"/>
              <a:t>          '&amp;</a:t>
            </a:r>
            <a:r>
              <a:rPr lang="en-US" sz="1100" dirty="0" err="1" smtClean="0">
                <a:solidFill>
                  <a:srgbClr val="FF0000"/>
                </a:solidFill>
              </a:rPr>
              <a:t>ExtId</a:t>
            </a:r>
            <a:r>
              <a:rPr lang="en-US" sz="1100" dirty="0" smtClean="0">
                <a:solidFill>
                  <a:srgbClr val="FF0000"/>
                </a:solidFill>
              </a:rPr>
              <a:t>='+</a:t>
            </a:r>
            <a:r>
              <a:rPr lang="en-US" sz="1100" dirty="0" err="1" smtClean="0">
                <a:solidFill>
                  <a:srgbClr val="FF0000"/>
                </a:solidFill>
              </a:rPr>
              <a:t>ExtId</a:t>
            </a:r>
            <a:r>
              <a:rPr lang="en-US" sz="1100" dirty="0" smtClean="0">
                <a:solidFill>
                  <a:srgbClr val="FF0000"/>
                </a:solidFill>
              </a:rPr>
              <a:t>+</a:t>
            </a:r>
          </a:p>
          <a:p>
            <a:pPr marL="0" lvl="0" indent="0">
              <a:buNone/>
            </a:pPr>
            <a:r>
              <a:rPr lang="en-US" sz="1100" dirty="0" smtClean="0"/>
              <a:t>          '&amp;</a:t>
            </a:r>
            <a:r>
              <a:rPr lang="en-US" sz="1100" dirty="0" smtClean="0">
                <a:solidFill>
                  <a:srgbClr val="FF0000"/>
                </a:solidFill>
              </a:rPr>
              <a:t>PPID='+PPID</a:t>
            </a:r>
            <a:r>
              <a:rPr lang="en-US" sz="1100" dirty="0" smtClean="0"/>
              <a:t>+</a:t>
            </a:r>
          </a:p>
          <a:p>
            <a:pPr marL="0" lvl="0" indent="0">
              <a:buNone/>
            </a:pPr>
            <a:r>
              <a:rPr lang="en-US" sz="1100" dirty="0" smtClean="0"/>
              <a:t>          '&amp;</a:t>
            </a:r>
            <a:r>
              <a:rPr lang="en-US" sz="1100" dirty="0" err="1" smtClean="0"/>
              <a:t>mPhone</a:t>
            </a:r>
            <a:r>
              <a:rPr lang="en-US" sz="1100" dirty="0" smtClean="0"/>
              <a:t>='+</a:t>
            </a:r>
            <a:r>
              <a:rPr lang="en-US" sz="1100" dirty="0" err="1" smtClean="0"/>
              <a:t>MPhone</a:t>
            </a:r>
            <a:r>
              <a:rPr lang="en-US" sz="1100" dirty="0" smtClean="0"/>
              <a:t>+</a:t>
            </a:r>
          </a:p>
          <a:p>
            <a:pPr marL="0" lvl="0" indent="0">
              <a:buNone/>
            </a:pPr>
            <a:r>
              <a:rPr lang="en-US" sz="1100" dirty="0" smtClean="0"/>
              <a:t>          '&amp;</a:t>
            </a:r>
            <a:r>
              <a:rPr lang="en-US" sz="1100" dirty="0" err="1" smtClean="0"/>
              <a:t>Fam</a:t>
            </a:r>
            <a:r>
              <a:rPr lang="en-US" sz="1100" dirty="0" smtClean="0"/>
              <a:t>='+</a:t>
            </a:r>
            <a:r>
              <a:rPr lang="en-US" sz="1100" dirty="0" err="1" smtClean="0"/>
              <a:t>Fam</a:t>
            </a:r>
            <a:r>
              <a:rPr lang="en-US" sz="1100" dirty="0" smtClean="0"/>
              <a:t>+</a:t>
            </a:r>
          </a:p>
          <a:p>
            <a:pPr marL="0" lvl="0" indent="0">
              <a:buNone/>
            </a:pPr>
            <a:r>
              <a:rPr lang="en-US" sz="1100" dirty="0" smtClean="0"/>
              <a:t>          '&amp;</a:t>
            </a:r>
            <a:r>
              <a:rPr lang="en-US" sz="1100" dirty="0" smtClean="0">
                <a:solidFill>
                  <a:srgbClr val="FF0000"/>
                </a:solidFill>
              </a:rPr>
              <a:t>Name='+Name</a:t>
            </a:r>
            <a:r>
              <a:rPr lang="en-US" sz="1100" dirty="0" smtClean="0"/>
              <a:t>+</a:t>
            </a:r>
          </a:p>
          <a:p>
            <a:pPr marL="0" lvl="0" indent="0">
              <a:buNone/>
            </a:pPr>
            <a:r>
              <a:rPr lang="en-US" sz="1100" dirty="0" smtClean="0"/>
              <a:t>          '&amp;</a:t>
            </a:r>
            <a:r>
              <a:rPr lang="en-US" sz="1100" dirty="0" err="1" smtClean="0">
                <a:solidFill>
                  <a:srgbClr val="FF0000"/>
                </a:solidFill>
              </a:rPr>
              <a:t>SName</a:t>
            </a:r>
            <a:r>
              <a:rPr lang="en-US" sz="1100" dirty="0" smtClean="0">
                <a:solidFill>
                  <a:srgbClr val="FF0000"/>
                </a:solidFill>
              </a:rPr>
              <a:t>='+</a:t>
            </a:r>
            <a:r>
              <a:rPr lang="en-US" sz="1100" dirty="0" err="1" smtClean="0">
                <a:solidFill>
                  <a:srgbClr val="FF0000"/>
                </a:solidFill>
              </a:rPr>
              <a:t>SName</a:t>
            </a:r>
            <a:r>
              <a:rPr lang="en-US" sz="1100" dirty="0" smtClean="0"/>
              <a:t>+</a:t>
            </a:r>
          </a:p>
          <a:p>
            <a:pPr marL="0" lvl="0" indent="0">
              <a:buNone/>
            </a:pPr>
            <a:r>
              <a:rPr lang="en-US" sz="1100" dirty="0" smtClean="0"/>
              <a:t>          '&amp;KD='+KD+</a:t>
            </a:r>
          </a:p>
          <a:p>
            <a:pPr marL="0" lvl="0" indent="0">
              <a:buNone/>
            </a:pPr>
            <a:r>
              <a:rPr lang="en-US" sz="1100" dirty="0" smtClean="0"/>
              <a:t>          '&amp;SD='+SD+</a:t>
            </a:r>
          </a:p>
          <a:p>
            <a:pPr marL="0" lvl="0" indent="0">
              <a:buNone/>
            </a:pPr>
            <a:r>
              <a:rPr lang="en-US" sz="1100" dirty="0" smtClean="0"/>
              <a:t>          '&amp;ND='+ND+</a:t>
            </a:r>
          </a:p>
          <a:p>
            <a:pPr marL="0" lvl="0" indent="0">
              <a:buNone/>
            </a:pPr>
            <a:r>
              <a:rPr lang="en-US" sz="1100" dirty="0" smtClean="0"/>
              <a:t>          '&amp;GD='+GD+</a:t>
            </a:r>
          </a:p>
          <a:p>
            <a:pPr marL="0" lvl="0" indent="0">
              <a:buNone/>
            </a:pPr>
            <a:r>
              <a:rPr lang="en-US" sz="1100" dirty="0" smtClean="0"/>
              <a:t>          '&amp;DD='+DD+</a:t>
            </a:r>
          </a:p>
          <a:p>
            <a:pPr marL="0" lvl="0" indent="0">
              <a:buNone/>
            </a:pPr>
            <a:r>
              <a:rPr lang="en-US" sz="1100" dirty="0" smtClean="0"/>
              <a:t>          '&amp;DR='+DR+</a:t>
            </a:r>
          </a:p>
          <a:p>
            <a:pPr marL="0" lvl="0" indent="0">
              <a:buNone/>
            </a:pPr>
            <a:r>
              <a:rPr lang="en-US" sz="1100" dirty="0" smtClean="0"/>
              <a:t>          '&amp;MR='+MR+</a:t>
            </a:r>
          </a:p>
          <a:p>
            <a:pPr marL="0" lvl="0" indent="0">
              <a:buNone/>
            </a:pPr>
            <a:r>
              <a:rPr lang="en-US" sz="1100" dirty="0" smtClean="0"/>
              <a:t>          '&amp;CS='+CS+</a:t>
            </a:r>
          </a:p>
          <a:p>
            <a:pPr marL="0" lvl="0" indent="0">
              <a:buNone/>
            </a:pPr>
            <a:r>
              <a:rPr lang="en-US" sz="1100" dirty="0" smtClean="0"/>
              <a:t>          '&amp;AMR='+AMR</a:t>
            </a:r>
          </a:p>
          <a:p>
            <a:pPr marL="0" lvl="0" indent="0">
              <a:buNone/>
            </a:pPr>
            <a:r>
              <a:rPr lang="en-US" sz="1100" dirty="0" smtClean="0"/>
              <a:t>          ;</a:t>
            </a:r>
            <a:endParaRPr lang="ru-RU" sz="1100" dirty="0" smtClean="0"/>
          </a:p>
          <a:p>
            <a:pPr marL="0" indent="0">
              <a:buNone/>
            </a:pPr>
            <a:r>
              <a:rPr lang="ru-RU" dirty="0" smtClean="0"/>
              <a:t>Нет обработки!!! =</a:t>
            </a:r>
            <a:r>
              <a:rPr lang="en-US" dirty="0" smtClean="0"/>
              <a:t>&gt; </a:t>
            </a:r>
            <a:r>
              <a:rPr lang="ru-RU" dirty="0" smtClean="0"/>
              <a:t>возможность формирования некорректного запроса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68619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491064" cy="1143000"/>
          </a:xfrm>
        </p:spPr>
        <p:txBody>
          <a:bodyPr/>
          <a:lstStyle/>
          <a:p>
            <a:r>
              <a:rPr lang="ru-RU" dirty="0" smtClean="0"/>
              <a:t>Примеры из кода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988840"/>
            <a:ext cx="7200800" cy="42484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3. Некорректная подстановка параметров при выполнении внешних команд: </a:t>
            </a:r>
          </a:p>
          <a:p>
            <a:pPr marL="0" indent="0">
              <a:buNone/>
            </a:pPr>
            <a:r>
              <a:rPr lang="en-US" sz="1400" dirty="0" smtClean="0"/>
              <a:t>begin</a:t>
            </a:r>
          </a:p>
          <a:p>
            <a:pPr marL="0" indent="0">
              <a:buNone/>
            </a:pPr>
            <a:r>
              <a:rPr lang="en-US" sz="1400" dirty="0" smtClean="0"/>
              <a:t>  </a:t>
            </a:r>
            <a:r>
              <a:rPr lang="en-US" sz="1400" dirty="0" err="1" smtClean="0"/>
              <a:t>strRar</a:t>
            </a:r>
            <a:r>
              <a:rPr lang="en-US" sz="1400" dirty="0" smtClean="0"/>
              <a:t> := </a:t>
            </a:r>
            <a:r>
              <a:rPr lang="en-US" sz="1400" dirty="0" err="1" smtClean="0"/>
              <a:t>IncludeTrailingPathDelimiter</a:t>
            </a:r>
            <a:r>
              <a:rPr lang="en-US" sz="1400" dirty="0" smtClean="0"/>
              <a:t>(</a:t>
            </a:r>
            <a:r>
              <a:rPr lang="en-US" sz="1400" dirty="0" err="1" smtClean="0"/>
              <a:t>OptVal</a:t>
            </a:r>
            <a:r>
              <a:rPr lang="en-US" sz="1400" dirty="0" smtClean="0"/>
              <a:t>('SPRXMLPATH'))+'ecatgroups.rar';</a:t>
            </a:r>
          </a:p>
          <a:p>
            <a:pPr marL="0" indent="0">
              <a:buNone/>
            </a:pPr>
            <a:r>
              <a:rPr lang="en-US" sz="1400" dirty="0" smtClean="0"/>
              <a:t>  </a:t>
            </a:r>
            <a:r>
              <a:rPr lang="en-US" sz="1400" dirty="0" err="1" smtClean="0"/>
              <a:t>strXml</a:t>
            </a:r>
            <a:r>
              <a:rPr lang="en-US" sz="1400" dirty="0" smtClean="0"/>
              <a:t> := </a:t>
            </a:r>
            <a:r>
              <a:rPr lang="en-US" sz="1400" dirty="0" err="1" smtClean="0"/>
              <a:t>IncludeTrailingPathDelimiter</a:t>
            </a:r>
            <a:r>
              <a:rPr lang="en-US" sz="1400" dirty="0" smtClean="0"/>
              <a:t>(</a:t>
            </a:r>
            <a:r>
              <a:rPr lang="en-US" sz="1400" dirty="0" err="1" smtClean="0"/>
              <a:t>OptVal</a:t>
            </a:r>
            <a:r>
              <a:rPr lang="en-US" sz="1400" dirty="0" smtClean="0"/>
              <a:t>('SPRXMLPATH'))+'ecatgroups.xml';</a:t>
            </a:r>
          </a:p>
          <a:p>
            <a:pPr marL="0" indent="0">
              <a:buNone/>
            </a:pPr>
            <a:r>
              <a:rPr lang="en-US" sz="1400" dirty="0" smtClean="0"/>
              <a:t>  </a:t>
            </a:r>
            <a:r>
              <a:rPr lang="en-US" sz="1400" dirty="0" err="1" smtClean="0"/>
              <a:t>strPath</a:t>
            </a:r>
            <a:r>
              <a:rPr lang="en-US" sz="1400" dirty="0" smtClean="0"/>
              <a:t> := </a:t>
            </a:r>
            <a:r>
              <a:rPr lang="en-US" sz="1400" dirty="0" err="1" smtClean="0"/>
              <a:t>IncludeTrailingPathDelimiter</a:t>
            </a:r>
            <a:r>
              <a:rPr lang="en-US" sz="1400" dirty="0" smtClean="0"/>
              <a:t>(</a:t>
            </a:r>
            <a:r>
              <a:rPr lang="en-US" sz="1400" dirty="0" err="1" smtClean="0"/>
              <a:t>OptVal</a:t>
            </a:r>
            <a:r>
              <a:rPr lang="en-US" sz="1400" dirty="0" smtClean="0"/>
              <a:t>('SPRXMLPATH'))+'</a:t>
            </a:r>
            <a:r>
              <a:rPr lang="en-US" sz="1400" dirty="0" err="1" smtClean="0"/>
              <a:t>ecatgroups</a:t>
            </a:r>
            <a:r>
              <a:rPr lang="en-US" sz="1400" dirty="0" smtClean="0"/>
              <a:t>';</a:t>
            </a:r>
          </a:p>
          <a:p>
            <a:pPr marL="0" indent="0">
              <a:buNone/>
            </a:pPr>
            <a:r>
              <a:rPr lang="en-US" sz="1400" dirty="0" smtClean="0"/>
              <a:t>  if </a:t>
            </a:r>
            <a:r>
              <a:rPr lang="en-US" sz="1400" dirty="0" err="1" smtClean="0"/>
              <a:t>FileExists</a:t>
            </a:r>
            <a:r>
              <a:rPr lang="en-US" sz="1400" dirty="0" smtClean="0"/>
              <a:t>('C:\Program Files\</a:t>
            </a:r>
            <a:r>
              <a:rPr lang="en-US" sz="1400" dirty="0" err="1" smtClean="0"/>
              <a:t>WinRAR</a:t>
            </a:r>
            <a:r>
              <a:rPr lang="en-US" sz="1400" dirty="0" smtClean="0"/>
              <a:t>\WinRAR.exe') then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    </a:t>
            </a:r>
            <a:r>
              <a:rPr lang="en-US" sz="1400" dirty="0" err="1" smtClean="0">
                <a:solidFill>
                  <a:srgbClr val="FF0000"/>
                </a:solidFill>
              </a:rPr>
              <a:t>WinExec</a:t>
            </a:r>
            <a:r>
              <a:rPr lang="en-US" sz="1400" dirty="0" smtClean="0">
                <a:solidFill>
                  <a:srgbClr val="FF0000"/>
                </a:solidFill>
              </a:rPr>
              <a:t>(</a:t>
            </a:r>
            <a:r>
              <a:rPr lang="en-US" sz="1400" dirty="0" err="1" smtClean="0">
                <a:solidFill>
                  <a:srgbClr val="FF0000"/>
                </a:solidFill>
              </a:rPr>
              <a:t>PChar</a:t>
            </a:r>
            <a:r>
              <a:rPr lang="en-US" sz="1400" dirty="0" smtClean="0">
                <a:solidFill>
                  <a:srgbClr val="FF0000"/>
                </a:solidFill>
              </a:rPr>
              <a:t>('C:\Program Files\</a:t>
            </a:r>
            <a:r>
              <a:rPr lang="en-US" sz="1400" dirty="0" err="1" smtClean="0">
                <a:solidFill>
                  <a:srgbClr val="FF0000"/>
                </a:solidFill>
              </a:rPr>
              <a:t>WinRAR</a:t>
            </a:r>
            <a:r>
              <a:rPr lang="en-US" sz="1400" dirty="0" smtClean="0">
                <a:solidFill>
                  <a:srgbClr val="FF0000"/>
                </a:solidFill>
              </a:rPr>
              <a:t>\WinRAR.exe a -s -ep1 -</a:t>
            </a:r>
            <a:r>
              <a:rPr lang="en-US" sz="1400" dirty="0" err="1" smtClean="0">
                <a:solidFill>
                  <a:srgbClr val="FF0000"/>
                </a:solidFill>
              </a:rPr>
              <a:t>df</a:t>
            </a:r>
            <a:r>
              <a:rPr lang="en-US" sz="1400" dirty="0" smtClean="0">
                <a:solidFill>
                  <a:srgbClr val="FF0000"/>
                </a:solidFill>
              </a:rPr>
              <a:t> -m5 -md4096 '+</a:t>
            </a:r>
            <a:r>
              <a:rPr lang="en-US" sz="1400" dirty="0" err="1" smtClean="0">
                <a:solidFill>
                  <a:srgbClr val="FF0000"/>
                </a:solidFill>
              </a:rPr>
              <a:t>strRar</a:t>
            </a:r>
            <a:r>
              <a:rPr lang="en-US" sz="1400" dirty="0" smtClean="0">
                <a:solidFill>
                  <a:srgbClr val="FF0000"/>
                </a:solidFill>
              </a:rPr>
              <a:t>+' '+</a:t>
            </a:r>
            <a:r>
              <a:rPr lang="en-US" sz="1400" dirty="0" err="1" smtClean="0">
                <a:solidFill>
                  <a:srgbClr val="FF0000"/>
                </a:solidFill>
              </a:rPr>
              <a:t>strXml</a:t>
            </a:r>
            <a:r>
              <a:rPr lang="en-US" sz="1400" dirty="0" smtClean="0">
                <a:solidFill>
                  <a:srgbClr val="FF0000"/>
                </a:solidFill>
              </a:rPr>
              <a:t>+' '+</a:t>
            </a:r>
            <a:r>
              <a:rPr lang="en-US" sz="1400" dirty="0" err="1" smtClean="0">
                <a:solidFill>
                  <a:srgbClr val="FF0000"/>
                </a:solidFill>
              </a:rPr>
              <a:t>strPath</a:t>
            </a:r>
            <a:r>
              <a:rPr lang="en-US" sz="1400" dirty="0" smtClean="0">
                <a:solidFill>
                  <a:srgbClr val="FF0000"/>
                </a:solidFill>
              </a:rPr>
              <a:t>),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            SW_SHOWNORMAL)</a:t>
            </a:r>
          </a:p>
          <a:p>
            <a:pPr marL="0" indent="0">
              <a:buNone/>
            </a:pPr>
            <a:r>
              <a:rPr lang="en-US" sz="1400" dirty="0" smtClean="0"/>
              <a:t>  else</a:t>
            </a:r>
          </a:p>
          <a:p>
            <a:pPr marL="0" indent="0">
              <a:buNone/>
            </a:pPr>
            <a:r>
              <a:rPr lang="en-US" sz="1400" dirty="0" smtClean="0"/>
              <a:t>    </a:t>
            </a:r>
            <a:r>
              <a:rPr lang="en-US" sz="1400" dirty="0" err="1" smtClean="0"/>
              <a:t>feMessageBox</a:t>
            </a:r>
            <a:r>
              <a:rPr lang="en-US" sz="1400" dirty="0" smtClean="0"/>
              <a:t>('</a:t>
            </a:r>
            <a:r>
              <a:rPr lang="ru-RU" sz="1400" dirty="0" smtClean="0"/>
              <a:t>Не найден </a:t>
            </a:r>
            <a:r>
              <a:rPr lang="en-US" sz="1400" dirty="0" smtClean="0"/>
              <a:t>WinRAR.exe'#10'</a:t>
            </a:r>
            <a:r>
              <a:rPr lang="ru-RU" sz="1400" dirty="0" smtClean="0"/>
              <a:t>Выгруженные данные не архивированы.',</a:t>
            </a:r>
          </a:p>
          <a:p>
            <a:pPr marL="0" indent="0">
              <a:buNone/>
            </a:pPr>
            <a:r>
              <a:rPr lang="ru-RU" sz="1400" dirty="0" smtClean="0"/>
              <a:t>                 </a:t>
            </a:r>
            <a:r>
              <a:rPr lang="en-US" sz="1400" dirty="0" err="1" smtClean="0"/>
              <a:t>mtInformation</a:t>
            </a:r>
            <a:r>
              <a:rPr lang="en-US" sz="1400" dirty="0" smtClean="0"/>
              <a:t>);</a:t>
            </a:r>
          </a:p>
          <a:p>
            <a:pPr marL="0" indent="0">
              <a:buNone/>
            </a:pPr>
            <a:r>
              <a:rPr lang="en-US" sz="1400" dirty="0" smtClean="0"/>
              <a:t>end;  // </a:t>
            </a:r>
            <a:r>
              <a:rPr lang="en-US" sz="1400" dirty="0" err="1" smtClean="0"/>
              <a:t>PackExportedFiles</a:t>
            </a:r>
            <a:endParaRPr lang="ru-RU" sz="1400" dirty="0" smtClean="0"/>
          </a:p>
          <a:p>
            <a:endParaRPr lang="ru-RU" sz="1400" dirty="0" smtClean="0"/>
          </a:p>
          <a:p>
            <a:pPr lvl="0">
              <a:buAutoNum type="arabicPeriod"/>
            </a:pPr>
            <a:r>
              <a:rPr lang="ru-RU" sz="1400" dirty="0" smtClean="0"/>
              <a:t>Имя запускаемой программы C:\Program </a:t>
            </a:r>
            <a:r>
              <a:rPr lang="ru-RU" sz="1400" dirty="0" err="1" smtClean="0"/>
              <a:t>Files\WinRAR\WinRAR.exe</a:t>
            </a:r>
            <a:r>
              <a:rPr lang="ru-RU" sz="1400" dirty="0" smtClean="0"/>
              <a:t> должно заключаться в кавычки.</a:t>
            </a:r>
          </a:p>
          <a:p>
            <a:pPr lvl="0">
              <a:buAutoNum type="arabicPeriod"/>
            </a:pPr>
            <a:r>
              <a:rPr lang="ru-RU" sz="1400" dirty="0" smtClean="0"/>
              <a:t>Параметры программы </a:t>
            </a:r>
            <a:r>
              <a:rPr lang="ru-RU" sz="1400" dirty="0" err="1" smtClean="0"/>
              <a:t>strRar</a:t>
            </a:r>
            <a:r>
              <a:rPr lang="ru-RU" sz="1400" dirty="0" smtClean="0"/>
              <a:t>, </a:t>
            </a:r>
            <a:r>
              <a:rPr lang="ru-RU" sz="1400" dirty="0" err="1" smtClean="0"/>
              <a:t>strXml</a:t>
            </a:r>
            <a:r>
              <a:rPr lang="ru-RU" sz="1400" dirty="0" smtClean="0"/>
              <a:t>, </a:t>
            </a:r>
            <a:r>
              <a:rPr lang="ru-RU" sz="1400" dirty="0" err="1" smtClean="0"/>
              <a:t>strPath</a:t>
            </a:r>
            <a:r>
              <a:rPr lang="ru-RU" sz="1400" dirty="0" smtClean="0"/>
              <a:t> конструируются с использованием значения, получаемого с помощью вызова </a:t>
            </a:r>
            <a:r>
              <a:rPr lang="ru-RU" sz="1400" dirty="0" err="1" smtClean="0"/>
              <a:t>OptVal</a:t>
            </a:r>
            <a:r>
              <a:rPr lang="ru-RU" sz="1400" dirty="0" smtClean="0"/>
              <a:t>('SPRXMLPATH'), который выбирает заданный параметр из базы данных. Параметр является внешним по отношению к программе. </a:t>
            </a:r>
          </a:p>
          <a:p>
            <a:endParaRPr lang="ru-RU" sz="1100" dirty="0" smtClean="0"/>
          </a:p>
          <a:p>
            <a:endParaRPr lang="ru-RU" sz="1100" dirty="0" smtClean="0"/>
          </a:p>
          <a:p>
            <a:endParaRPr lang="ru-RU" sz="11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5652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419056" cy="1143000"/>
          </a:xfrm>
        </p:spPr>
        <p:txBody>
          <a:bodyPr/>
          <a:lstStyle/>
          <a:p>
            <a:r>
              <a:rPr lang="ru-RU" dirty="0" smtClean="0"/>
              <a:t>Примеры из кода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916832"/>
            <a:ext cx="7427168" cy="42093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b="1" dirty="0" smtClean="0"/>
              <a:t>4.Переменная или поле используются, но значение нигде не устанавливается:</a:t>
            </a:r>
            <a:endParaRPr lang="en-US" sz="1050" b="1" dirty="0" smtClean="0"/>
          </a:p>
          <a:p>
            <a:pPr marL="0" indent="0">
              <a:buNone/>
            </a:pPr>
            <a:r>
              <a:rPr lang="en-US" sz="1050" b="1" dirty="0" smtClean="0"/>
              <a:t>&lt;</a:t>
            </a:r>
            <a:r>
              <a:rPr lang="ru-RU" sz="1050" b="1" dirty="0" smtClean="0"/>
              <a:t>Объявление</a:t>
            </a:r>
            <a:r>
              <a:rPr lang="en-US" sz="1050" b="1" dirty="0" smtClean="0"/>
              <a:t>&gt;</a:t>
            </a:r>
          </a:p>
          <a:p>
            <a:pPr marL="0" indent="0">
              <a:buNone/>
            </a:pPr>
            <a:r>
              <a:rPr lang="en-US" sz="1050" dirty="0" smtClean="0"/>
              <a:t>type</a:t>
            </a:r>
          </a:p>
          <a:p>
            <a:pPr marL="0" indent="0">
              <a:buNone/>
            </a:pPr>
            <a:r>
              <a:rPr lang="en-US" sz="1050" dirty="0" smtClean="0"/>
              <a:t>  </a:t>
            </a:r>
            <a:r>
              <a:rPr lang="en-US" sz="1050" dirty="0" err="1" smtClean="0"/>
              <a:t>TOGoodItemInfo</a:t>
            </a:r>
            <a:r>
              <a:rPr lang="en-US" sz="1050" dirty="0" smtClean="0"/>
              <a:t> = record</a:t>
            </a:r>
          </a:p>
          <a:p>
            <a:pPr marL="0" indent="0">
              <a:buNone/>
            </a:pPr>
            <a:r>
              <a:rPr lang="en-US" sz="1050" dirty="0" smtClean="0"/>
              <a:t>…</a:t>
            </a:r>
          </a:p>
          <a:p>
            <a:pPr marL="0" indent="0">
              <a:buNone/>
            </a:pPr>
            <a:r>
              <a:rPr lang="en-US" sz="1050" dirty="0" smtClean="0"/>
              <a:t>    </a:t>
            </a:r>
            <a:r>
              <a:rPr lang="en-US" sz="1050" dirty="0" err="1" smtClean="0"/>
              <a:t>Ac_Comm</a:t>
            </a:r>
            <a:r>
              <a:rPr lang="en-US" sz="1050" dirty="0" smtClean="0"/>
              <a:t>: string;</a:t>
            </a:r>
          </a:p>
          <a:p>
            <a:pPr marL="0" indent="0">
              <a:buNone/>
            </a:pPr>
            <a:r>
              <a:rPr lang="en-US" sz="1050" dirty="0" smtClean="0"/>
              <a:t>    </a:t>
            </a:r>
            <a:r>
              <a:rPr lang="en-US" sz="1050" dirty="0" err="1" smtClean="0">
                <a:solidFill>
                  <a:srgbClr val="FF0000"/>
                </a:solidFill>
              </a:rPr>
              <a:t>ParOGI</a:t>
            </a:r>
            <a:r>
              <a:rPr lang="en-US" sz="1050" dirty="0" smtClean="0">
                <a:solidFill>
                  <a:srgbClr val="FF0000"/>
                </a:solidFill>
              </a:rPr>
              <a:t> : string;</a:t>
            </a:r>
          </a:p>
          <a:p>
            <a:pPr marL="0" indent="0">
              <a:buNone/>
            </a:pPr>
            <a:r>
              <a:rPr lang="en-US" sz="1050" dirty="0" smtClean="0"/>
              <a:t>    </a:t>
            </a:r>
            <a:r>
              <a:rPr lang="en-US" sz="1050" dirty="0" err="1" smtClean="0"/>
              <a:t>DOcPrice:string</a:t>
            </a:r>
            <a:r>
              <a:rPr lang="en-US" sz="1050" dirty="0" smtClean="0"/>
              <a:t>;</a:t>
            </a:r>
          </a:p>
          <a:p>
            <a:pPr marL="0" indent="0">
              <a:buNone/>
            </a:pPr>
            <a:r>
              <a:rPr lang="en-US" sz="1050" dirty="0" smtClean="0"/>
              <a:t>  end;</a:t>
            </a:r>
            <a:endParaRPr lang="ru-RU" sz="1050" dirty="0" smtClean="0"/>
          </a:p>
          <a:p>
            <a:pPr marL="0" indent="0">
              <a:buNone/>
            </a:pPr>
            <a:endParaRPr lang="ru-RU" sz="1050" dirty="0" smtClean="0"/>
          </a:p>
          <a:p>
            <a:pPr marL="0" indent="0">
              <a:buNone/>
            </a:pPr>
            <a:r>
              <a:rPr lang="en-US" sz="1050" b="1" dirty="0" smtClean="0"/>
              <a:t>&lt;</a:t>
            </a:r>
            <a:r>
              <a:rPr lang="ru-RU" sz="1050" b="1" dirty="0" smtClean="0"/>
              <a:t>Использование </a:t>
            </a:r>
            <a:r>
              <a:rPr lang="en-US" sz="1050" b="1" dirty="0" smtClean="0"/>
              <a:t>&gt;</a:t>
            </a:r>
            <a:endParaRPr lang="ru-RU" sz="1050" b="1" dirty="0" smtClean="0"/>
          </a:p>
          <a:p>
            <a:pPr marL="0" indent="0">
              <a:buNone/>
            </a:pPr>
            <a:r>
              <a:rPr lang="en-US" sz="1050" dirty="0" smtClean="0"/>
              <a:t>procedure </a:t>
            </a:r>
            <a:r>
              <a:rPr lang="en-US" sz="1050" dirty="0" err="1" smtClean="0"/>
              <a:t>AddOGoodItem</a:t>
            </a:r>
            <a:r>
              <a:rPr lang="en-US" sz="1050" dirty="0" smtClean="0"/>
              <a:t>(const </a:t>
            </a:r>
            <a:r>
              <a:rPr lang="en-US" sz="1050" dirty="0" err="1" smtClean="0"/>
              <a:t>aOrderID</a:t>
            </a:r>
            <a:r>
              <a:rPr lang="en-US" sz="1050" dirty="0" smtClean="0"/>
              <a:t>: string; </a:t>
            </a:r>
            <a:r>
              <a:rPr lang="en-US" sz="1050" dirty="0" smtClean="0">
                <a:solidFill>
                  <a:srgbClr val="FF0000"/>
                </a:solidFill>
              </a:rPr>
              <a:t>const </a:t>
            </a:r>
            <a:r>
              <a:rPr lang="en-US" sz="1050" dirty="0" err="1" smtClean="0">
                <a:solidFill>
                  <a:srgbClr val="FF0000"/>
                </a:solidFill>
              </a:rPr>
              <a:t>OGItem</a:t>
            </a:r>
            <a:r>
              <a:rPr lang="en-US" sz="1050" dirty="0" smtClean="0"/>
              <a:t>: </a:t>
            </a:r>
            <a:r>
              <a:rPr lang="en-US" sz="1050" dirty="0" err="1" smtClean="0"/>
              <a:t>TOGoodItemInfo</a:t>
            </a:r>
            <a:r>
              <a:rPr lang="en-US" sz="1050" dirty="0" smtClean="0"/>
              <a:t>;</a:t>
            </a:r>
          </a:p>
          <a:p>
            <a:pPr marL="0" indent="0">
              <a:buNone/>
            </a:pPr>
            <a:r>
              <a:rPr lang="en-US" sz="1050" dirty="0" smtClean="0"/>
              <a:t>  </a:t>
            </a:r>
            <a:r>
              <a:rPr lang="en-US" sz="1050" dirty="0" err="1" smtClean="0"/>
              <a:t>aSession</a:t>
            </a:r>
            <a:r>
              <a:rPr lang="en-US" sz="1050" dirty="0" smtClean="0"/>
              <a:t>: </a:t>
            </a:r>
            <a:r>
              <a:rPr lang="en-US" sz="1050" dirty="0" err="1" smtClean="0"/>
              <a:t>TOracleSession</a:t>
            </a:r>
            <a:r>
              <a:rPr lang="en-US" sz="1050" dirty="0" smtClean="0"/>
              <a:t> = nil);</a:t>
            </a:r>
          </a:p>
          <a:p>
            <a:pPr marL="0" indent="0">
              <a:buNone/>
            </a:pPr>
            <a:r>
              <a:rPr lang="en-US" sz="1050" dirty="0" smtClean="0"/>
              <a:t>&lt;some code&gt;</a:t>
            </a:r>
          </a:p>
          <a:p>
            <a:pPr marL="0" indent="0">
              <a:buNone/>
            </a:pPr>
            <a:r>
              <a:rPr lang="en-US" sz="1050" dirty="0" smtClean="0"/>
              <a:t>begin</a:t>
            </a:r>
          </a:p>
          <a:p>
            <a:pPr marL="0" indent="0">
              <a:buNone/>
            </a:pPr>
            <a:r>
              <a:rPr lang="en-US" sz="1050" dirty="0" smtClean="0"/>
              <a:t>  if </a:t>
            </a:r>
            <a:r>
              <a:rPr lang="en-US" sz="1050" dirty="0" err="1" smtClean="0"/>
              <a:t>aOrderID</a:t>
            </a:r>
            <a:r>
              <a:rPr lang="en-US" sz="1050" dirty="0" smtClean="0"/>
              <a:t> = '' then</a:t>
            </a:r>
          </a:p>
          <a:p>
            <a:pPr marL="0" indent="0">
              <a:buNone/>
            </a:pPr>
            <a:r>
              <a:rPr lang="en-US" sz="1050" dirty="0" smtClean="0"/>
              <a:t>    Exit;</a:t>
            </a:r>
          </a:p>
          <a:p>
            <a:pPr marL="0" indent="0">
              <a:buNone/>
            </a:pPr>
            <a:endParaRPr lang="en-US" sz="1050" dirty="0" smtClean="0"/>
          </a:p>
          <a:p>
            <a:pPr marL="0" indent="0">
              <a:buNone/>
            </a:pPr>
            <a:r>
              <a:rPr lang="en-US" sz="1050" dirty="0" smtClean="0"/>
              <a:t>  </a:t>
            </a:r>
            <a:r>
              <a:rPr lang="en-US" sz="1050" dirty="0" err="1" smtClean="0"/>
              <a:t>aWrk</a:t>
            </a:r>
            <a:r>
              <a:rPr lang="en-US" sz="1050" dirty="0" smtClean="0"/>
              <a:t> := </a:t>
            </a:r>
            <a:r>
              <a:rPr lang="en-US" sz="1050" dirty="0" err="1" smtClean="0"/>
              <a:t>OGItem.Werk_code</a:t>
            </a:r>
            <a:r>
              <a:rPr lang="en-US" sz="1050" dirty="0" smtClean="0"/>
              <a:t>;</a:t>
            </a:r>
          </a:p>
          <a:p>
            <a:pPr marL="0" indent="0">
              <a:buNone/>
            </a:pPr>
            <a:r>
              <a:rPr lang="en-US" sz="1050" dirty="0" smtClean="0"/>
              <a:t>  </a:t>
            </a:r>
            <a:r>
              <a:rPr lang="en-US" sz="1050" dirty="0" err="1" smtClean="0"/>
              <a:t>aStrg</a:t>
            </a:r>
            <a:r>
              <a:rPr lang="en-US" sz="1050" dirty="0" smtClean="0"/>
              <a:t> := </a:t>
            </a:r>
            <a:r>
              <a:rPr lang="en-US" sz="1050" dirty="0" err="1" smtClean="0"/>
              <a:t>OGItem.Storage_code</a:t>
            </a:r>
            <a:r>
              <a:rPr lang="en-US" sz="1050" dirty="0" smtClean="0"/>
              <a:t>;</a:t>
            </a:r>
          </a:p>
          <a:p>
            <a:pPr marL="0" indent="0">
              <a:buNone/>
            </a:pPr>
            <a:r>
              <a:rPr lang="en-US" sz="1050" dirty="0" smtClean="0">
                <a:solidFill>
                  <a:srgbClr val="FF0000"/>
                </a:solidFill>
              </a:rPr>
              <a:t>  </a:t>
            </a:r>
            <a:r>
              <a:rPr lang="en-US" sz="1050" dirty="0" err="1" smtClean="0">
                <a:solidFill>
                  <a:srgbClr val="FF0000"/>
                </a:solidFill>
              </a:rPr>
              <a:t>aOGLItemId</a:t>
            </a:r>
            <a:r>
              <a:rPr lang="en-US" sz="1050" dirty="0" smtClean="0">
                <a:solidFill>
                  <a:srgbClr val="FF0000"/>
                </a:solidFill>
              </a:rPr>
              <a:t> := </a:t>
            </a:r>
            <a:r>
              <a:rPr lang="en-US" sz="1050" dirty="0" err="1" smtClean="0">
                <a:solidFill>
                  <a:srgbClr val="FF0000"/>
                </a:solidFill>
              </a:rPr>
              <a:t>OGItem.ParOGI</a:t>
            </a:r>
            <a:r>
              <a:rPr lang="en-US" sz="1050" dirty="0" smtClean="0"/>
              <a:t>;</a:t>
            </a:r>
          </a:p>
          <a:p>
            <a:pPr marL="0" indent="0">
              <a:buNone/>
            </a:pPr>
            <a:r>
              <a:rPr lang="en-US" sz="1050" dirty="0" smtClean="0"/>
              <a:t>  </a:t>
            </a:r>
            <a:r>
              <a:rPr lang="en-US" sz="1050" dirty="0" err="1" smtClean="0"/>
              <a:t>GetPrntWrkStrg</a:t>
            </a:r>
            <a:r>
              <a:rPr lang="en-US" sz="1050" dirty="0" smtClean="0"/>
              <a:t>(</a:t>
            </a:r>
            <a:r>
              <a:rPr lang="en-US" sz="1050" dirty="0" err="1" smtClean="0"/>
              <a:t>aOrderID</a:t>
            </a:r>
            <a:r>
              <a:rPr lang="en-US" sz="1050" dirty="0" smtClean="0"/>
              <a:t>, </a:t>
            </a:r>
            <a:r>
              <a:rPr lang="en-US" sz="1050" dirty="0" err="1" smtClean="0"/>
              <a:t>OGItem.ITEM_ID</a:t>
            </a:r>
            <a:r>
              <a:rPr lang="en-US" sz="1050" dirty="0" smtClean="0"/>
              <a:t>, </a:t>
            </a:r>
            <a:r>
              <a:rPr lang="en-US" sz="1050" dirty="0" err="1" smtClean="0"/>
              <a:t>OGItem.g_unit_id</a:t>
            </a:r>
            <a:r>
              <a:rPr lang="en-US" sz="1050" dirty="0" smtClean="0"/>
              <a:t>, OGItem.Price2, </a:t>
            </a:r>
            <a:r>
              <a:rPr lang="en-US" sz="1050" dirty="0" err="1" smtClean="0"/>
              <a:t>OGItem.Item_No</a:t>
            </a:r>
            <a:r>
              <a:rPr lang="en-US" sz="1050" dirty="0" smtClean="0"/>
              <a:t>,</a:t>
            </a:r>
          </a:p>
          <a:p>
            <a:pPr marL="0" indent="0">
              <a:buNone/>
            </a:pPr>
            <a:r>
              <a:rPr lang="en-US" sz="1050" dirty="0" smtClean="0"/>
              <a:t>    </a:t>
            </a:r>
            <a:r>
              <a:rPr lang="en-US" sz="1050" dirty="0" err="1" smtClean="0"/>
              <a:t>aWrk</a:t>
            </a:r>
            <a:r>
              <a:rPr lang="en-US" sz="1050" dirty="0" smtClean="0"/>
              <a:t>, </a:t>
            </a:r>
            <a:r>
              <a:rPr lang="en-US" sz="1050" dirty="0" err="1" smtClean="0"/>
              <a:t>aStrg</a:t>
            </a:r>
            <a:r>
              <a:rPr lang="en-US" sz="1050" dirty="0" smtClean="0"/>
              <a:t>, </a:t>
            </a:r>
            <a:r>
              <a:rPr lang="en-US" sz="1050" dirty="0" err="1" smtClean="0"/>
              <a:t>aOGLItemId</a:t>
            </a:r>
            <a:r>
              <a:rPr lang="en-US" sz="1050" dirty="0" smtClean="0"/>
              <a:t>, </a:t>
            </a:r>
            <a:r>
              <a:rPr lang="en-US" sz="1050" dirty="0" err="1" smtClean="0"/>
              <a:t>aSession</a:t>
            </a:r>
            <a:r>
              <a:rPr lang="en-US" sz="1050" dirty="0" smtClean="0"/>
              <a:t>);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32637685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274638"/>
            <a:ext cx="5112568" cy="1143000"/>
          </a:xfrm>
        </p:spPr>
        <p:txBody>
          <a:bodyPr/>
          <a:lstStyle/>
          <a:p>
            <a:r>
              <a:rPr lang="ru-RU" dirty="0" smtClean="0"/>
              <a:t>Примеры из кода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204864"/>
            <a:ext cx="6840760" cy="392129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1800" b="1" dirty="0" smtClean="0"/>
              <a:t>Файл: </a:t>
            </a:r>
            <a:r>
              <a:rPr lang="ru-RU" sz="1800" b="1" dirty="0" err="1" smtClean="0"/>
              <a:t>TSSys.drp</a:t>
            </a:r>
            <a:endParaRPr lang="ru-RU" sz="1800" b="1" dirty="0" smtClean="0"/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buNone/>
            </a:pPr>
            <a:r>
              <a:rPr lang="ru-RU" sz="1800" b="1" dirty="0" smtClean="0"/>
              <a:t>Угроза: поведение, похожее на </a:t>
            </a:r>
            <a:r>
              <a:rPr lang="ru-RU" sz="1800" b="1" dirty="0" err="1" smtClean="0"/>
              <a:t>троян</a:t>
            </a:r>
            <a:endParaRPr lang="ru-RU" sz="1800" b="1" dirty="0" smtClean="0"/>
          </a:p>
          <a:p>
            <a:pPr marL="0" indent="0">
              <a:buNone/>
            </a:pPr>
            <a:r>
              <a:rPr lang="ru-RU" sz="1800" dirty="0" smtClean="0"/>
              <a:t>Данная DLL (динамическая библиотека, загружаемая в память ОС) выполняет перехват системных функций </a:t>
            </a:r>
            <a:r>
              <a:rPr lang="ru-RU" sz="1800" dirty="0" err="1" smtClean="0"/>
              <a:t>ZwQuerySystemInformation</a:t>
            </a:r>
            <a:r>
              <a:rPr lang="ru-RU" sz="1800" dirty="0" smtClean="0"/>
              <a:t>, </a:t>
            </a:r>
            <a:r>
              <a:rPr lang="ru-RU" sz="1800" dirty="0" err="1" smtClean="0"/>
              <a:t>ZwOpenProcess</a:t>
            </a:r>
            <a:r>
              <a:rPr lang="ru-RU" sz="1800" dirty="0" smtClean="0"/>
              <a:t>. Для всех компьютеров, у которых IP-адрес не совпадает с 10.255.237.66 или 10.255.237.170 в списке процессов, отображаемом программой </a:t>
            </a:r>
            <a:r>
              <a:rPr lang="ru-RU" sz="1800" dirty="0" err="1" smtClean="0"/>
              <a:t>Task</a:t>
            </a:r>
            <a:r>
              <a:rPr lang="ru-RU" sz="1800" dirty="0" smtClean="0"/>
              <a:t> </a:t>
            </a:r>
            <a:r>
              <a:rPr lang="ru-RU" sz="1800" dirty="0" err="1" smtClean="0"/>
              <a:t>Manager</a:t>
            </a:r>
            <a:r>
              <a:rPr lang="ru-RU" sz="1800" dirty="0" smtClean="0"/>
              <a:t>, скрываются процессы с именами TradeService2.exe и </a:t>
            </a:r>
            <a:r>
              <a:rPr lang="ru-RU" sz="1800" dirty="0" err="1" smtClean="0"/>
              <a:t>Cash.exe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r>
              <a:rPr lang="ru-RU" sz="1800" dirty="0" smtClean="0"/>
              <a:t>Существенная часть кода скопирована из сети Интернет (например, </a:t>
            </a:r>
            <a:r>
              <a:rPr lang="ru-RU" sz="1800" dirty="0" smtClean="0">
                <a:hlinkClick r:id="rId2"/>
              </a:rPr>
              <a:t>http://expert.delphi.int.ru/question/2762/miniforum-2/</a:t>
            </a:r>
            <a:r>
              <a:rPr lang="ru-RU" sz="1800" dirty="0" smtClean="0"/>
              <a:t>).</a:t>
            </a:r>
          </a:p>
          <a:p>
            <a:pPr marL="0" indent="0">
              <a:buNone/>
            </a:pPr>
            <a:r>
              <a:rPr lang="ru-RU" sz="1800" dirty="0" smtClean="0"/>
              <a:t>Назначение кода, по всей видимости, заключается в обеспечении невозможности снятия определенных процессов с выполнения с помощью вызова </a:t>
            </a:r>
            <a:r>
              <a:rPr lang="ru-RU" sz="1800" dirty="0" err="1" smtClean="0"/>
              <a:t>TaskManager</a:t>
            </a:r>
            <a:r>
              <a:rPr lang="ru-RU" sz="1800" dirty="0" smtClean="0"/>
              <a:t> (например, с помощью комбинации клавиш </a:t>
            </a:r>
            <a:r>
              <a:rPr lang="ru-RU" sz="1800" dirty="0" err="1" smtClean="0"/>
              <a:t>Ctrl-Alt-Del</a:t>
            </a:r>
            <a:r>
              <a:rPr lang="ru-RU" sz="1800" dirty="0" smtClean="0"/>
              <a:t>).</a:t>
            </a:r>
          </a:p>
          <a:p>
            <a:pPr marL="0" indent="0">
              <a:buNone/>
            </a:pPr>
            <a:r>
              <a:rPr lang="ru-RU" sz="1800" dirty="0" smtClean="0"/>
              <a:t>Однако, пользователь получает возможность скрывать любые процессы, просто переименовав их в TradeService2.exe или </a:t>
            </a:r>
            <a:r>
              <a:rPr lang="ru-RU" sz="1800" dirty="0" err="1" smtClean="0"/>
              <a:t>Cash.exe</a:t>
            </a:r>
            <a:r>
              <a:rPr lang="ru-RU" sz="1800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69559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Ваши вопросы:</a:t>
            </a:r>
          </a:p>
          <a:p>
            <a:r>
              <a:rPr lang="en-US" dirty="0" smtClean="0"/>
              <a:t>smartdec.ru</a:t>
            </a:r>
          </a:p>
          <a:p>
            <a:r>
              <a:rPr lang="en-US" dirty="0" smtClean="0"/>
              <a:t>katerina@smartdec.ru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938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332656"/>
            <a:ext cx="5184576" cy="1084982"/>
          </a:xfrm>
        </p:spPr>
        <p:txBody>
          <a:bodyPr/>
          <a:lstStyle/>
          <a:p>
            <a:r>
              <a:rPr lang="ru-RU" dirty="0" smtClean="0"/>
              <a:t>Лидеры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988840"/>
            <a:ext cx="6336704" cy="4176464"/>
          </a:xfrm>
        </p:spPr>
        <p:txBody>
          <a:bodyPr/>
          <a:lstStyle/>
          <a:p>
            <a:r>
              <a:rPr lang="ru-RU" dirty="0" smtClean="0"/>
              <a:t>Инструментальные средства, лидирующие на рынке анализа кода:</a:t>
            </a:r>
          </a:p>
          <a:p>
            <a:pPr lvl="1"/>
            <a:r>
              <a:rPr lang="en-US" dirty="0" smtClean="0"/>
              <a:t>HP Fortify</a:t>
            </a:r>
          </a:p>
          <a:p>
            <a:pPr lvl="1"/>
            <a:r>
              <a:rPr lang="en-US" dirty="0" smtClean="0"/>
              <a:t>IBM </a:t>
            </a:r>
            <a:r>
              <a:rPr lang="en-US" dirty="0" err="1" smtClean="0"/>
              <a:t>AppScan</a:t>
            </a:r>
            <a:endParaRPr lang="en-US" dirty="0" smtClean="0"/>
          </a:p>
          <a:p>
            <a:pPr lvl="1"/>
            <a:r>
              <a:rPr lang="en-US" dirty="0" err="1" smtClean="0"/>
              <a:t>VeraCode</a:t>
            </a:r>
            <a:endParaRPr lang="en-US" dirty="0" smtClean="0"/>
          </a:p>
          <a:p>
            <a:pPr lvl="1"/>
            <a:r>
              <a:rPr lang="en-US" i="1" dirty="0" smtClean="0"/>
              <a:t>Positive (AI)</a:t>
            </a:r>
          </a:p>
          <a:p>
            <a:pPr lvl="1"/>
            <a:r>
              <a:rPr lang="en-US" i="1" dirty="0" err="1" smtClean="0"/>
              <a:t>Appercut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95790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332656"/>
            <a:ext cx="5184576" cy="10849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HP Fortify architecture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988840"/>
            <a:ext cx="6336704" cy="4176464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419872" y="3160162"/>
            <a:ext cx="2016224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625749" y="350100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Internal representation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034492" y="2276872"/>
            <a:ext cx="155873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115616" y="3501008"/>
            <a:ext cx="1512168" cy="10063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321794" y="4978042"/>
            <a:ext cx="1584176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28184" y="2317522"/>
            <a:ext cx="129614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940152" y="256490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Rules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868144" y="4149080"/>
            <a:ext cx="1656184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156176" y="45811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4932040" y="2564904"/>
            <a:ext cx="1296144" cy="72008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593222" y="2996952"/>
            <a:ext cx="898658" cy="596129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593222" y="3887777"/>
            <a:ext cx="837938" cy="232832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8" idx="6"/>
            <a:endCxn id="4" idx="3"/>
          </p:cNvCxnSpPr>
          <p:nvPr/>
        </p:nvCxnSpPr>
        <p:spPr>
          <a:xfrm flipV="1">
            <a:off x="2905970" y="4450878"/>
            <a:ext cx="809171" cy="1067224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4" idx="5"/>
          </p:cNvCxnSpPr>
          <p:nvPr/>
        </p:nvCxnSpPr>
        <p:spPr>
          <a:xfrm>
            <a:off x="5140827" y="4450878"/>
            <a:ext cx="727317" cy="221453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331640" y="26276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 parser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1367644" y="3718773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Java parser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1542487" y="5252656"/>
            <a:ext cx="1142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Binary converter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790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Binary analysis is useful for analyzing software programs at their low-level (executable) form when the source code is not available.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The source code might not be </a:t>
            </a:r>
            <a:r>
              <a:rPr lang="en-US" dirty="0" smtClean="0">
                <a:solidFill>
                  <a:schemeClr val="tx1"/>
                </a:solidFill>
              </a:rPr>
              <a:t>available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for legacy </a:t>
            </a:r>
            <a:r>
              <a:rPr lang="en-US" dirty="0">
                <a:solidFill>
                  <a:schemeClr val="tx1"/>
                </a:solidFill>
              </a:rPr>
              <a:t>systems, 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</a:t>
            </a:r>
            <a:r>
              <a:rPr lang="en-US" dirty="0" smtClean="0">
                <a:solidFill>
                  <a:schemeClr val="tx1"/>
                </a:solidFill>
              </a:rPr>
              <a:t>or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party software, 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as </a:t>
            </a:r>
            <a:r>
              <a:rPr lang="en-US" dirty="0">
                <a:solidFill>
                  <a:schemeClr val="tx1"/>
                </a:solidFill>
              </a:rPr>
              <a:t>a result of malware </a:t>
            </a:r>
            <a:r>
              <a:rPr lang="en-US" dirty="0" smtClean="0">
                <a:solidFill>
                  <a:schemeClr val="tx1"/>
                </a:solidFill>
              </a:rPr>
              <a:t>contamination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Arguably, binary analysis is the only way to check automatically a binary software system for vulnerabilities and malware. </a:t>
            </a:r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4" name="Group 47"/>
          <p:cNvGrpSpPr/>
          <p:nvPr/>
        </p:nvGrpSpPr>
        <p:grpSpPr>
          <a:xfrm>
            <a:off x="7778359" y="2886704"/>
            <a:ext cx="698500" cy="1113059"/>
            <a:chOff x="-2489200" y="1243013"/>
            <a:chExt cx="1236662" cy="1477963"/>
          </a:xfrm>
          <a:solidFill>
            <a:schemeClr val="accent1"/>
          </a:solidFill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-2017712" y="2154238"/>
              <a:ext cx="379412" cy="420688"/>
            </a:xfrm>
            <a:custGeom>
              <a:avLst/>
              <a:gdLst>
                <a:gd name="T0" fmla="*/ 0 w 101"/>
                <a:gd name="T1" fmla="*/ 96 h 112"/>
                <a:gd name="T2" fmla="*/ 16 w 101"/>
                <a:gd name="T3" fmla="*/ 107 h 112"/>
                <a:gd name="T4" fmla="*/ 92 w 101"/>
                <a:gd name="T5" fmla="*/ 65 h 112"/>
                <a:gd name="T6" fmla="*/ 92 w 101"/>
                <a:gd name="T7" fmla="*/ 47 h 112"/>
                <a:gd name="T8" fmla="*/ 16 w 101"/>
                <a:gd name="T9" fmla="*/ 5 h 112"/>
                <a:gd name="T10" fmla="*/ 0 w 101"/>
                <a:gd name="T11" fmla="*/ 16 h 112"/>
                <a:gd name="T12" fmla="*/ 0 w 101"/>
                <a:gd name="T13" fmla="*/ 9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" h="112">
                  <a:moveTo>
                    <a:pt x="0" y="96"/>
                  </a:moveTo>
                  <a:cubicBezTo>
                    <a:pt x="0" y="107"/>
                    <a:pt x="7" y="112"/>
                    <a:pt x="16" y="107"/>
                  </a:cubicBezTo>
                  <a:cubicBezTo>
                    <a:pt x="92" y="65"/>
                    <a:pt x="92" y="65"/>
                    <a:pt x="92" y="65"/>
                  </a:cubicBezTo>
                  <a:cubicBezTo>
                    <a:pt x="101" y="60"/>
                    <a:pt x="101" y="52"/>
                    <a:pt x="92" y="47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7" y="0"/>
                    <a:pt x="0" y="5"/>
                    <a:pt x="0" y="16"/>
                  </a:cubicBezTo>
                  <a:lnTo>
                    <a:pt x="0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" name="Freeform 7"/>
            <p:cNvSpPr>
              <a:spLocks noEditPoints="1"/>
            </p:cNvSpPr>
            <p:nvPr/>
          </p:nvSpPr>
          <p:spPr bwMode="auto">
            <a:xfrm>
              <a:off x="-2489200" y="1243013"/>
              <a:ext cx="1236662" cy="1477963"/>
            </a:xfrm>
            <a:custGeom>
              <a:avLst/>
              <a:gdLst>
                <a:gd name="T0" fmla="*/ 305 w 330"/>
                <a:gd name="T1" fmla="*/ 172 h 394"/>
                <a:gd name="T2" fmla="*/ 280 w 330"/>
                <a:gd name="T3" fmla="*/ 172 h 394"/>
                <a:gd name="T4" fmla="*/ 280 w 330"/>
                <a:gd name="T5" fmla="*/ 117 h 394"/>
                <a:gd name="T6" fmla="*/ 163 w 330"/>
                <a:gd name="T7" fmla="*/ 0 h 394"/>
                <a:gd name="T8" fmla="*/ 46 w 330"/>
                <a:gd name="T9" fmla="*/ 117 h 394"/>
                <a:gd name="T10" fmla="*/ 46 w 330"/>
                <a:gd name="T11" fmla="*/ 172 h 394"/>
                <a:gd name="T12" fmla="*/ 0 w 330"/>
                <a:gd name="T13" fmla="*/ 172 h 394"/>
                <a:gd name="T14" fmla="*/ 0 w 330"/>
                <a:gd name="T15" fmla="*/ 369 h 394"/>
                <a:gd name="T16" fmla="*/ 25 w 330"/>
                <a:gd name="T17" fmla="*/ 394 h 394"/>
                <a:gd name="T18" fmla="*/ 330 w 330"/>
                <a:gd name="T19" fmla="*/ 394 h 394"/>
                <a:gd name="T20" fmla="*/ 330 w 330"/>
                <a:gd name="T21" fmla="*/ 197 h 394"/>
                <a:gd name="T22" fmla="*/ 305 w 330"/>
                <a:gd name="T23" fmla="*/ 172 h 394"/>
                <a:gd name="T24" fmla="*/ 163 w 330"/>
                <a:gd name="T25" fmla="*/ 50 h 394"/>
                <a:gd name="T26" fmla="*/ 230 w 330"/>
                <a:gd name="T27" fmla="*/ 117 h 394"/>
                <a:gd name="T28" fmla="*/ 230 w 330"/>
                <a:gd name="T29" fmla="*/ 172 h 394"/>
                <a:gd name="T30" fmla="*/ 96 w 330"/>
                <a:gd name="T31" fmla="*/ 172 h 394"/>
                <a:gd name="T32" fmla="*/ 96 w 330"/>
                <a:gd name="T33" fmla="*/ 117 h 394"/>
                <a:gd name="T34" fmla="*/ 163 w 330"/>
                <a:gd name="T35" fmla="*/ 50 h 394"/>
                <a:gd name="T36" fmla="*/ 25 w 330"/>
                <a:gd name="T37" fmla="*/ 370 h 394"/>
                <a:gd name="T38" fmla="*/ 24 w 330"/>
                <a:gd name="T39" fmla="*/ 369 h 394"/>
                <a:gd name="T40" fmla="*/ 24 w 330"/>
                <a:gd name="T41" fmla="*/ 231 h 394"/>
                <a:gd name="T42" fmla="*/ 306 w 330"/>
                <a:gd name="T43" fmla="*/ 231 h 394"/>
                <a:gd name="T44" fmla="*/ 306 w 330"/>
                <a:gd name="T45" fmla="*/ 370 h 394"/>
                <a:gd name="T46" fmla="*/ 25 w 330"/>
                <a:gd name="T47" fmla="*/ 37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30" h="394">
                  <a:moveTo>
                    <a:pt x="305" y="172"/>
                  </a:moveTo>
                  <a:cubicBezTo>
                    <a:pt x="280" y="172"/>
                    <a:pt x="280" y="172"/>
                    <a:pt x="280" y="172"/>
                  </a:cubicBezTo>
                  <a:cubicBezTo>
                    <a:pt x="280" y="117"/>
                    <a:pt x="280" y="117"/>
                    <a:pt x="280" y="117"/>
                  </a:cubicBezTo>
                  <a:cubicBezTo>
                    <a:pt x="280" y="53"/>
                    <a:pt x="228" y="0"/>
                    <a:pt x="163" y="0"/>
                  </a:cubicBezTo>
                  <a:cubicBezTo>
                    <a:pt x="98" y="0"/>
                    <a:pt x="46" y="53"/>
                    <a:pt x="46" y="117"/>
                  </a:cubicBezTo>
                  <a:cubicBezTo>
                    <a:pt x="46" y="172"/>
                    <a:pt x="46" y="172"/>
                    <a:pt x="46" y="172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369"/>
                    <a:pt x="0" y="369"/>
                    <a:pt x="0" y="369"/>
                  </a:cubicBezTo>
                  <a:cubicBezTo>
                    <a:pt x="0" y="383"/>
                    <a:pt x="11" y="394"/>
                    <a:pt x="25" y="394"/>
                  </a:cubicBezTo>
                  <a:cubicBezTo>
                    <a:pt x="330" y="394"/>
                    <a:pt x="330" y="394"/>
                    <a:pt x="330" y="394"/>
                  </a:cubicBezTo>
                  <a:cubicBezTo>
                    <a:pt x="330" y="197"/>
                    <a:pt x="330" y="197"/>
                    <a:pt x="330" y="197"/>
                  </a:cubicBezTo>
                  <a:cubicBezTo>
                    <a:pt x="330" y="183"/>
                    <a:pt x="319" y="172"/>
                    <a:pt x="305" y="172"/>
                  </a:cubicBezTo>
                  <a:close/>
                  <a:moveTo>
                    <a:pt x="163" y="50"/>
                  </a:moveTo>
                  <a:cubicBezTo>
                    <a:pt x="200" y="50"/>
                    <a:pt x="230" y="80"/>
                    <a:pt x="230" y="117"/>
                  </a:cubicBezTo>
                  <a:cubicBezTo>
                    <a:pt x="230" y="172"/>
                    <a:pt x="230" y="172"/>
                    <a:pt x="230" y="172"/>
                  </a:cubicBezTo>
                  <a:cubicBezTo>
                    <a:pt x="96" y="172"/>
                    <a:pt x="96" y="172"/>
                    <a:pt x="96" y="172"/>
                  </a:cubicBezTo>
                  <a:cubicBezTo>
                    <a:pt x="96" y="117"/>
                    <a:pt x="96" y="117"/>
                    <a:pt x="96" y="117"/>
                  </a:cubicBezTo>
                  <a:cubicBezTo>
                    <a:pt x="96" y="80"/>
                    <a:pt x="126" y="50"/>
                    <a:pt x="163" y="50"/>
                  </a:cubicBezTo>
                  <a:close/>
                  <a:moveTo>
                    <a:pt x="25" y="370"/>
                  </a:moveTo>
                  <a:cubicBezTo>
                    <a:pt x="24" y="370"/>
                    <a:pt x="24" y="369"/>
                    <a:pt x="24" y="369"/>
                  </a:cubicBezTo>
                  <a:cubicBezTo>
                    <a:pt x="24" y="231"/>
                    <a:pt x="24" y="231"/>
                    <a:pt x="24" y="231"/>
                  </a:cubicBezTo>
                  <a:cubicBezTo>
                    <a:pt x="306" y="231"/>
                    <a:pt x="306" y="231"/>
                    <a:pt x="306" y="231"/>
                  </a:cubicBezTo>
                  <a:cubicBezTo>
                    <a:pt x="306" y="370"/>
                    <a:pt x="306" y="370"/>
                    <a:pt x="306" y="370"/>
                  </a:cubicBezTo>
                  <a:lnTo>
                    <a:pt x="25" y="3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792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X86ToLLVM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316484" y="1584960"/>
            <a:ext cx="8117904" cy="4293024"/>
          </a:xfrm>
        </p:spPr>
        <p:txBody>
          <a:bodyPr/>
          <a:lstStyle/>
          <a:p>
            <a:r>
              <a:rPr lang="en-US" dirty="0"/>
              <a:t>x86ToLLVM </a:t>
            </a:r>
            <a:r>
              <a:rPr lang="en-US" dirty="0" smtClean="0"/>
              <a:t>is IDA </a:t>
            </a:r>
            <a:r>
              <a:rPr lang="en-US" dirty="0"/>
              <a:t>Pro plugin for translating x86 binary code for Win32 platforms into the LLVM intermediate </a:t>
            </a:r>
            <a:r>
              <a:rPr lang="en-US" dirty="0" smtClean="0"/>
              <a:t>representation.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x86ToLLVM supports: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reconstruction of C++ </a:t>
            </a:r>
            <a:r>
              <a:rPr lang="en-US" dirty="0" smtClean="0">
                <a:solidFill>
                  <a:schemeClr val="tx1"/>
                </a:solidFill>
              </a:rPr>
              <a:t>classes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reconstruction of C++ </a:t>
            </a:r>
            <a:r>
              <a:rPr lang="en-US" dirty="0" smtClean="0">
                <a:solidFill>
                  <a:schemeClr val="tx1"/>
                </a:solidFill>
              </a:rPr>
              <a:t>exception structure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reconstruction of COM-object interfaces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out-lining of certain functions of the standard library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Rectangle 4"/>
          <p:cNvSpPr/>
          <p:nvPr/>
        </p:nvSpPr>
        <p:spPr>
          <a:xfrm>
            <a:off x="0" y="0"/>
            <a:ext cx="9144000" cy="338667"/>
          </a:xfrm>
          <a:prstGeom prst="rect">
            <a:avLst/>
          </a:prstGeom>
          <a:solidFill>
            <a:srgbClr val="87898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This is a rolling (up to 3 year) roadmap and is subject to change without notice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3997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Introduction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329184" y="1886857"/>
            <a:ext cx="8117904" cy="3991127"/>
          </a:xfrm>
        </p:spPr>
        <p:txBody>
          <a:bodyPr/>
          <a:lstStyle/>
          <a:p>
            <a:r>
              <a:rPr lang="en-US" dirty="0" smtClean="0"/>
              <a:t>X86ToLLVM is supposed to be used as a translator into NST for binary analysis.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Competitors provide binary analysis if debug info is available.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X86ToLLVM provides code analysis for binary applications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/>
              <a:t>with</a:t>
            </a:r>
            <a:r>
              <a:rPr lang="en-US" dirty="0" smtClean="0">
                <a:solidFill>
                  <a:schemeClr val="tx1"/>
                </a:solidFill>
              </a:rPr>
              <a:t> and </a:t>
            </a:r>
            <a:r>
              <a:rPr lang="en-US" dirty="0"/>
              <a:t>without</a:t>
            </a:r>
            <a:r>
              <a:rPr lang="en-US" dirty="0" smtClean="0">
                <a:solidFill>
                  <a:schemeClr val="tx1"/>
                </a:solidFill>
              </a:rPr>
              <a:t> debug info.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/>
              <a:t>  </a:t>
            </a:r>
            <a:endParaRPr lang="ru-RU" dirty="0"/>
          </a:p>
        </p:txBody>
      </p:sp>
      <p:grpSp>
        <p:nvGrpSpPr>
          <p:cNvPr id="6" name="Group 50"/>
          <p:cNvGrpSpPr/>
          <p:nvPr/>
        </p:nvGrpSpPr>
        <p:grpSpPr>
          <a:xfrm>
            <a:off x="6560977" y="4563823"/>
            <a:ext cx="759141" cy="1167815"/>
            <a:chOff x="3957638" y="4489450"/>
            <a:chExt cx="1290637" cy="1489076"/>
          </a:xfrm>
          <a:solidFill>
            <a:schemeClr val="accent1"/>
          </a:solidFill>
        </p:grpSpPr>
        <p:sp>
          <p:nvSpPr>
            <p:cNvPr id="7" name="Freeform 27"/>
            <p:cNvSpPr>
              <a:spLocks/>
            </p:cNvSpPr>
            <p:nvPr/>
          </p:nvSpPr>
          <p:spPr bwMode="auto">
            <a:xfrm>
              <a:off x="4329113" y="5056188"/>
              <a:ext cx="919162" cy="922338"/>
            </a:xfrm>
            <a:custGeom>
              <a:avLst/>
              <a:gdLst>
                <a:gd name="T0" fmla="*/ 18 w 245"/>
                <a:gd name="T1" fmla="*/ 45 h 246"/>
                <a:gd name="T2" fmla="*/ 8 w 245"/>
                <a:gd name="T3" fmla="*/ 35 h 246"/>
                <a:gd name="T4" fmla="*/ 8 w 245"/>
                <a:gd name="T5" fmla="*/ 7 h 246"/>
                <a:gd name="T6" fmla="*/ 9 w 245"/>
                <a:gd name="T7" fmla="*/ 6 h 246"/>
                <a:gd name="T8" fmla="*/ 23 w 245"/>
                <a:gd name="T9" fmla="*/ 0 h 246"/>
                <a:gd name="T10" fmla="*/ 37 w 245"/>
                <a:gd name="T11" fmla="*/ 6 h 246"/>
                <a:gd name="T12" fmla="*/ 47 w 245"/>
                <a:gd name="T13" fmla="*/ 17 h 246"/>
                <a:gd name="T14" fmla="*/ 56 w 245"/>
                <a:gd name="T15" fmla="*/ 25 h 246"/>
                <a:gd name="T16" fmla="*/ 56 w 245"/>
                <a:gd name="T17" fmla="*/ 26 h 246"/>
                <a:gd name="T18" fmla="*/ 238 w 245"/>
                <a:gd name="T19" fmla="*/ 211 h 246"/>
                <a:gd name="T20" fmla="*/ 238 w 245"/>
                <a:gd name="T21" fmla="*/ 240 h 246"/>
                <a:gd name="T22" fmla="*/ 237 w 245"/>
                <a:gd name="T23" fmla="*/ 240 h 246"/>
                <a:gd name="T24" fmla="*/ 223 w 245"/>
                <a:gd name="T25" fmla="*/ 246 h 246"/>
                <a:gd name="T26" fmla="*/ 209 w 245"/>
                <a:gd name="T27" fmla="*/ 240 h 246"/>
                <a:gd name="T28" fmla="*/ 27 w 245"/>
                <a:gd name="T29" fmla="*/ 54 h 246"/>
                <a:gd name="T30" fmla="*/ 18 w 245"/>
                <a:gd name="T31" fmla="*/ 4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5" h="246">
                  <a:moveTo>
                    <a:pt x="18" y="45"/>
                  </a:moveTo>
                  <a:cubicBezTo>
                    <a:pt x="8" y="35"/>
                    <a:pt x="8" y="35"/>
                    <a:pt x="8" y="35"/>
                  </a:cubicBezTo>
                  <a:cubicBezTo>
                    <a:pt x="0" y="27"/>
                    <a:pt x="0" y="14"/>
                    <a:pt x="8" y="7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12" y="2"/>
                    <a:pt x="18" y="0"/>
                    <a:pt x="23" y="0"/>
                  </a:cubicBezTo>
                  <a:cubicBezTo>
                    <a:pt x="28" y="0"/>
                    <a:pt x="33" y="2"/>
                    <a:pt x="37" y="6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56" y="25"/>
                    <a:pt x="56" y="25"/>
                    <a:pt x="56" y="25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238" y="211"/>
                    <a:pt x="238" y="211"/>
                    <a:pt x="238" y="211"/>
                  </a:cubicBezTo>
                  <a:cubicBezTo>
                    <a:pt x="245" y="219"/>
                    <a:pt x="245" y="232"/>
                    <a:pt x="238" y="240"/>
                  </a:cubicBezTo>
                  <a:cubicBezTo>
                    <a:pt x="237" y="240"/>
                    <a:pt x="237" y="240"/>
                    <a:pt x="237" y="240"/>
                  </a:cubicBezTo>
                  <a:cubicBezTo>
                    <a:pt x="233" y="244"/>
                    <a:pt x="228" y="246"/>
                    <a:pt x="223" y="246"/>
                  </a:cubicBezTo>
                  <a:cubicBezTo>
                    <a:pt x="218" y="246"/>
                    <a:pt x="212" y="244"/>
                    <a:pt x="209" y="240"/>
                  </a:cubicBezTo>
                  <a:cubicBezTo>
                    <a:pt x="27" y="54"/>
                    <a:pt x="27" y="54"/>
                    <a:pt x="27" y="54"/>
                  </a:cubicBezTo>
                  <a:lnTo>
                    <a:pt x="18" y="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" name="Freeform 28"/>
            <p:cNvSpPr>
              <a:spLocks/>
            </p:cNvSpPr>
            <p:nvPr/>
          </p:nvSpPr>
          <p:spPr bwMode="auto">
            <a:xfrm>
              <a:off x="3957638" y="4689475"/>
              <a:ext cx="465137" cy="465138"/>
            </a:xfrm>
            <a:custGeom>
              <a:avLst/>
              <a:gdLst>
                <a:gd name="T0" fmla="*/ 13 w 124"/>
                <a:gd name="T1" fmla="*/ 20 h 124"/>
                <a:gd name="T2" fmla="*/ 21 w 124"/>
                <a:gd name="T3" fmla="*/ 13 h 124"/>
                <a:gd name="T4" fmla="*/ 43 w 124"/>
                <a:gd name="T5" fmla="*/ 21 h 124"/>
                <a:gd name="T6" fmla="*/ 63 w 124"/>
                <a:gd name="T7" fmla="*/ 18 h 124"/>
                <a:gd name="T8" fmla="*/ 82 w 124"/>
                <a:gd name="T9" fmla="*/ 4 h 124"/>
                <a:gd name="T10" fmla="*/ 91 w 124"/>
                <a:gd name="T11" fmla="*/ 9 h 124"/>
                <a:gd name="T12" fmla="*/ 90 w 124"/>
                <a:gd name="T13" fmla="*/ 32 h 124"/>
                <a:gd name="T14" fmla="*/ 99 w 124"/>
                <a:gd name="T15" fmla="*/ 50 h 124"/>
                <a:gd name="T16" fmla="*/ 118 w 124"/>
                <a:gd name="T17" fmla="*/ 64 h 124"/>
                <a:gd name="T18" fmla="*/ 117 w 124"/>
                <a:gd name="T19" fmla="*/ 74 h 124"/>
                <a:gd name="T20" fmla="*/ 94 w 124"/>
                <a:gd name="T21" fmla="*/ 81 h 124"/>
                <a:gd name="T22" fmla="*/ 80 w 124"/>
                <a:gd name="T23" fmla="*/ 95 h 124"/>
                <a:gd name="T24" fmla="*/ 73 w 124"/>
                <a:gd name="T25" fmla="*/ 117 h 124"/>
                <a:gd name="T26" fmla="*/ 63 w 124"/>
                <a:gd name="T27" fmla="*/ 119 h 124"/>
                <a:gd name="T28" fmla="*/ 49 w 124"/>
                <a:gd name="T29" fmla="*/ 100 h 124"/>
                <a:gd name="T30" fmla="*/ 31 w 124"/>
                <a:gd name="T31" fmla="*/ 90 h 124"/>
                <a:gd name="T32" fmla="*/ 8 w 124"/>
                <a:gd name="T33" fmla="*/ 91 h 124"/>
                <a:gd name="T34" fmla="*/ 3 w 124"/>
                <a:gd name="T35" fmla="*/ 81 h 124"/>
                <a:gd name="T36" fmla="*/ 17 w 124"/>
                <a:gd name="T37" fmla="*/ 63 h 124"/>
                <a:gd name="T38" fmla="*/ 21 w 124"/>
                <a:gd name="T39" fmla="*/ 43 h 124"/>
                <a:gd name="T40" fmla="*/ 13 w 124"/>
                <a:gd name="T41" fmla="*/ 2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124">
                  <a:moveTo>
                    <a:pt x="13" y="20"/>
                  </a:moveTo>
                  <a:cubicBezTo>
                    <a:pt x="11" y="14"/>
                    <a:pt x="15" y="11"/>
                    <a:pt x="21" y="13"/>
                  </a:cubicBezTo>
                  <a:cubicBezTo>
                    <a:pt x="43" y="21"/>
                    <a:pt x="43" y="21"/>
                    <a:pt x="43" y="21"/>
                  </a:cubicBezTo>
                  <a:cubicBezTo>
                    <a:pt x="49" y="23"/>
                    <a:pt x="58" y="22"/>
                    <a:pt x="63" y="18"/>
                  </a:cubicBezTo>
                  <a:cubicBezTo>
                    <a:pt x="82" y="4"/>
                    <a:pt x="82" y="4"/>
                    <a:pt x="82" y="4"/>
                  </a:cubicBezTo>
                  <a:cubicBezTo>
                    <a:pt x="87" y="0"/>
                    <a:pt x="91" y="2"/>
                    <a:pt x="91" y="9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8"/>
                    <a:pt x="94" y="47"/>
                    <a:pt x="99" y="50"/>
                  </a:cubicBezTo>
                  <a:cubicBezTo>
                    <a:pt x="118" y="64"/>
                    <a:pt x="118" y="64"/>
                    <a:pt x="118" y="64"/>
                  </a:cubicBezTo>
                  <a:cubicBezTo>
                    <a:pt x="124" y="68"/>
                    <a:pt x="123" y="72"/>
                    <a:pt x="117" y="74"/>
                  </a:cubicBezTo>
                  <a:cubicBezTo>
                    <a:pt x="94" y="81"/>
                    <a:pt x="94" y="81"/>
                    <a:pt x="94" y="81"/>
                  </a:cubicBezTo>
                  <a:cubicBezTo>
                    <a:pt x="88" y="83"/>
                    <a:pt x="82" y="89"/>
                    <a:pt x="80" y="95"/>
                  </a:cubicBezTo>
                  <a:cubicBezTo>
                    <a:pt x="73" y="117"/>
                    <a:pt x="73" y="117"/>
                    <a:pt x="73" y="117"/>
                  </a:cubicBezTo>
                  <a:cubicBezTo>
                    <a:pt x="71" y="123"/>
                    <a:pt x="66" y="124"/>
                    <a:pt x="63" y="119"/>
                  </a:cubicBezTo>
                  <a:cubicBezTo>
                    <a:pt x="49" y="100"/>
                    <a:pt x="49" y="100"/>
                    <a:pt x="49" y="100"/>
                  </a:cubicBezTo>
                  <a:cubicBezTo>
                    <a:pt x="46" y="95"/>
                    <a:pt x="38" y="90"/>
                    <a:pt x="31" y="90"/>
                  </a:cubicBezTo>
                  <a:cubicBezTo>
                    <a:pt x="8" y="91"/>
                    <a:pt x="8" y="91"/>
                    <a:pt x="8" y="91"/>
                  </a:cubicBezTo>
                  <a:cubicBezTo>
                    <a:pt x="2" y="91"/>
                    <a:pt x="0" y="86"/>
                    <a:pt x="3" y="81"/>
                  </a:cubicBezTo>
                  <a:cubicBezTo>
                    <a:pt x="17" y="63"/>
                    <a:pt x="17" y="63"/>
                    <a:pt x="17" y="63"/>
                  </a:cubicBezTo>
                  <a:cubicBezTo>
                    <a:pt x="21" y="58"/>
                    <a:pt x="23" y="49"/>
                    <a:pt x="21" y="43"/>
                  </a:cubicBezTo>
                  <a:lnTo>
                    <a:pt x="13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" name="Freeform 29"/>
            <p:cNvSpPr>
              <a:spLocks/>
            </p:cNvSpPr>
            <p:nvPr/>
          </p:nvSpPr>
          <p:spPr bwMode="auto">
            <a:xfrm>
              <a:off x="4411663" y="4489450"/>
              <a:ext cx="300037" cy="311150"/>
            </a:xfrm>
            <a:custGeom>
              <a:avLst/>
              <a:gdLst>
                <a:gd name="T0" fmla="*/ 27 w 80"/>
                <a:gd name="T1" fmla="*/ 5 h 83"/>
                <a:gd name="T2" fmla="*/ 33 w 80"/>
                <a:gd name="T3" fmla="*/ 3 h 83"/>
                <a:gd name="T4" fmla="*/ 44 w 80"/>
                <a:gd name="T5" fmla="*/ 13 h 83"/>
                <a:gd name="T6" fmla="*/ 57 w 80"/>
                <a:gd name="T7" fmla="*/ 17 h 83"/>
                <a:gd name="T8" fmla="*/ 73 w 80"/>
                <a:gd name="T9" fmla="*/ 14 h 83"/>
                <a:gd name="T10" fmla="*/ 77 w 80"/>
                <a:gd name="T11" fmla="*/ 19 h 83"/>
                <a:gd name="T12" fmla="*/ 70 w 80"/>
                <a:gd name="T13" fmla="*/ 33 h 83"/>
                <a:gd name="T14" fmla="*/ 71 w 80"/>
                <a:gd name="T15" fmla="*/ 46 h 83"/>
                <a:gd name="T16" fmla="*/ 78 w 80"/>
                <a:gd name="T17" fmla="*/ 60 h 83"/>
                <a:gd name="T18" fmla="*/ 75 w 80"/>
                <a:gd name="T19" fmla="*/ 65 h 83"/>
                <a:gd name="T20" fmla="*/ 59 w 80"/>
                <a:gd name="T21" fmla="*/ 63 h 83"/>
                <a:gd name="T22" fmla="*/ 47 w 80"/>
                <a:gd name="T23" fmla="*/ 68 h 83"/>
                <a:gd name="T24" fmla="*/ 36 w 80"/>
                <a:gd name="T25" fmla="*/ 80 h 83"/>
                <a:gd name="T26" fmla="*/ 30 w 80"/>
                <a:gd name="T27" fmla="*/ 78 h 83"/>
                <a:gd name="T28" fmla="*/ 27 w 80"/>
                <a:gd name="T29" fmla="*/ 63 h 83"/>
                <a:gd name="T30" fmla="*/ 18 w 80"/>
                <a:gd name="T31" fmla="*/ 52 h 83"/>
                <a:gd name="T32" fmla="*/ 4 w 80"/>
                <a:gd name="T33" fmla="*/ 46 h 83"/>
                <a:gd name="T34" fmla="*/ 4 w 80"/>
                <a:gd name="T35" fmla="*/ 39 h 83"/>
                <a:gd name="T36" fmla="*/ 18 w 80"/>
                <a:gd name="T37" fmla="*/ 31 h 83"/>
                <a:gd name="T38" fmla="*/ 25 w 80"/>
                <a:gd name="T39" fmla="*/ 20 h 83"/>
                <a:gd name="T40" fmla="*/ 27 w 80"/>
                <a:gd name="T41" fmla="*/ 5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" h="83">
                  <a:moveTo>
                    <a:pt x="27" y="5"/>
                  </a:moveTo>
                  <a:cubicBezTo>
                    <a:pt x="27" y="1"/>
                    <a:pt x="30" y="0"/>
                    <a:pt x="33" y="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7" y="16"/>
                    <a:pt x="53" y="18"/>
                    <a:pt x="57" y="17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7" y="13"/>
                    <a:pt x="79" y="15"/>
                    <a:pt x="77" y="19"/>
                  </a:cubicBezTo>
                  <a:cubicBezTo>
                    <a:pt x="70" y="33"/>
                    <a:pt x="70" y="33"/>
                    <a:pt x="70" y="33"/>
                  </a:cubicBezTo>
                  <a:cubicBezTo>
                    <a:pt x="68" y="37"/>
                    <a:pt x="69" y="43"/>
                    <a:pt x="71" y="46"/>
                  </a:cubicBezTo>
                  <a:cubicBezTo>
                    <a:pt x="78" y="60"/>
                    <a:pt x="78" y="60"/>
                    <a:pt x="78" y="60"/>
                  </a:cubicBezTo>
                  <a:cubicBezTo>
                    <a:pt x="80" y="64"/>
                    <a:pt x="79" y="66"/>
                    <a:pt x="75" y="65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55" y="63"/>
                    <a:pt x="49" y="65"/>
                    <a:pt x="47" y="68"/>
                  </a:cubicBezTo>
                  <a:cubicBezTo>
                    <a:pt x="36" y="80"/>
                    <a:pt x="36" y="80"/>
                    <a:pt x="36" y="80"/>
                  </a:cubicBezTo>
                  <a:cubicBezTo>
                    <a:pt x="33" y="83"/>
                    <a:pt x="30" y="82"/>
                    <a:pt x="30" y="78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26" y="58"/>
                    <a:pt x="22" y="54"/>
                    <a:pt x="18" y="52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0" y="44"/>
                    <a:pt x="0" y="41"/>
                    <a:pt x="4" y="39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21" y="29"/>
                    <a:pt x="25" y="24"/>
                    <a:pt x="25" y="20"/>
                  </a:cubicBezTo>
                  <a:lnTo>
                    <a:pt x="27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" name="Freeform 30"/>
            <p:cNvSpPr>
              <a:spLocks/>
            </p:cNvSpPr>
            <p:nvPr/>
          </p:nvSpPr>
          <p:spPr bwMode="auto">
            <a:xfrm>
              <a:off x="4832350" y="4583113"/>
              <a:ext cx="201612" cy="211138"/>
            </a:xfrm>
            <a:custGeom>
              <a:avLst/>
              <a:gdLst>
                <a:gd name="T0" fmla="*/ 29 w 54"/>
                <a:gd name="T1" fmla="*/ 2 h 56"/>
                <a:gd name="T2" fmla="*/ 33 w 54"/>
                <a:gd name="T3" fmla="*/ 3 h 56"/>
                <a:gd name="T4" fmla="*/ 36 w 54"/>
                <a:gd name="T5" fmla="*/ 14 h 56"/>
                <a:gd name="T6" fmla="*/ 42 w 54"/>
                <a:gd name="T7" fmla="*/ 20 h 56"/>
                <a:gd name="T8" fmla="*/ 51 w 54"/>
                <a:gd name="T9" fmla="*/ 24 h 56"/>
                <a:gd name="T10" fmla="*/ 52 w 54"/>
                <a:gd name="T11" fmla="*/ 29 h 56"/>
                <a:gd name="T12" fmla="*/ 43 w 54"/>
                <a:gd name="T13" fmla="*/ 34 h 56"/>
                <a:gd name="T14" fmla="*/ 38 w 54"/>
                <a:gd name="T15" fmla="*/ 42 h 56"/>
                <a:gd name="T16" fmla="*/ 37 w 54"/>
                <a:gd name="T17" fmla="*/ 52 h 56"/>
                <a:gd name="T18" fmla="*/ 33 w 54"/>
                <a:gd name="T19" fmla="*/ 54 h 56"/>
                <a:gd name="T20" fmla="*/ 25 w 54"/>
                <a:gd name="T21" fmla="*/ 47 h 56"/>
                <a:gd name="T22" fmla="*/ 16 w 54"/>
                <a:gd name="T23" fmla="*/ 45 h 56"/>
                <a:gd name="T24" fmla="*/ 6 w 54"/>
                <a:gd name="T25" fmla="*/ 48 h 56"/>
                <a:gd name="T26" fmla="*/ 3 w 54"/>
                <a:gd name="T27" fmla="*/ 44 h 56"/>
                <a:gd name="T28" fmla="*/ 7 w 54"/>
                <a:gd name="T29" fmla="*/ 35 h 56"/>
                <a:gd name="T30" fmla="*/ 7 w 54"/>
                <a:gd name="T31" fmla="*/ 26 h 56"/>
                <a:gd name="T32" fmla="*/ 1 w 54"/>
                <a:gd name="T33" fmla="*/ 17 h 56"/>
                <a:gd name="T34" fmla="*/ 3 w 54"/>
                <a:gd name="T35" fmla="*/ 13 h 56"/>
                <a:gd name="T36" fmla="*/ 14 w 54"/>
                <a:gd name="T37" fmla="*/ 14 h 56"/>
                <a:gd name="T38" fmla="*/ 22 w 54"/>
                <a:gd name="T39" fmla="*/ 10 h 56"/>
                <a:gd name="T40" fmla="*/ 29 w 54"/>
                <a:gd name="T41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4" h="56">
                  <a:moveTo>
                    <a:pt x="29" y="2"/>
                  </a:moveTo>
                  <a:cubicBezTo>
                    <a:pt x="31" y="0"/>
                    <a:pt x="33" y="1"/>
                    <a:pt x="33" y="3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6" y="16"/>
                    <a:pt x="39" y="19"/>
                    <a:pt x="42" y="20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54" y="25"/>
                    <a:pt x="54" y="27"/>
                    <a:pt x="52" y="29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0" y="36"/>
                    <a:pt x="38" y="39"/>
                    <a:pt x="38" y="42"/>
                  </a:cubicBezTo>
                  <a:cubicBezTo>
                    <a:pt x="37" y="52"/>
                    <a:pt x="37" y="52"/>
                    <a:pt x="37" y="52"/>
                  </a:cubicBezTo>
                  <a:cubicBezTo>
                    <a:pt x="37" y="55"/>
                    <a:pt x="35" y="56"/>
                    <a:pt x="33" y="54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23" y="45"/>
                    <a:pt x="19" y="44"/>
                    <a:pt x="16" y="45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4" y="48"/>
                    <a:pt x="2" y="47"/>
                    <a:pt x="3" y="4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9" y="32"/>
                    <a:pt x="8" y="28"/>
                    <a:pt x="7" y="26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0" y="15"/>
                    <a:pt x="1" y="13"/>
                    <a:pt x="3" y="13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7" y="14"/>
                    <a:pt x="20" y="13"/>
                    <a:pt x="22" y="10"/>
                  </a:cubicBezTo>
                  <a:lnTo>
                    <a:pt x="29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11" name="Rectangle 4"/>
          <p:cNvSpPr/>
          <p:nvPr/>
        </p:nvSpPr>
        <p:spPr>
          <a:xfrm>
            <a:off x="0" y="0"/>
            <a:ext cx="9144000" cy="338667"/>
          </a:xfrm>
          <a:prstGeom prst="rect">
            <a:avLst/>
          </a:prstGeom>
          <a:solidFill>
            <a:srgbClr val="87898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/>
              <a:t>This is a rolling (up to 3 year) roadmap and is subject to change without notice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6423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p">
  <a:themeElements>
    <a:clrScheme name="Custom 214">
      <a:dk1>
        <a:sysClr val="windowText" lastClr="000000"/>
      </a:dk1>
      <a:lt1>
        <a:sysClr val="window" lastClr="FFFFFF"/>
      </a:lt1>
      <a:dk2>
        <a:srgbClr val="0096D6"/>
      </a:dk2>
      <a:lt2>
        <a:srgbClr val="E5E8E8"/>
      </a:lt2>
      <a:accent1>
        <a:srgbClr val="0096D6"/>
      </a:accent1>
      <a:accent2>
        <a:srgbClr val="F05332"/>
      </a:accent2>
      <a:accent3>
        <a:srgbClr val="822980"/>
      </a:accent3>
      <a:accent4>
        <a:srgbClr val="87898B"/>
      </a:accent4>
      <a:accent5>
        <a:srgbClr val="B9B8BB"/>
      </a:accent5>
      <a:accent6>
        <a:srgbClr val="008B2B"/>
      </a:accent6>
      <a:hlink>
        <a:srgbClr val="0096D6"/>
      </a:hlink>
      <a:folHlink>
        <a:srgbClr val="0096D6"/>
      </a:folHlink>
    </a:clrScheme>
    <a:fontScheme name="HP Simplified">
      <a:majorFont>
        <a:latin typeface="HP Simplified"/>
        <a:ea typeface=""/>
        <a:cs typeface=""/>
      </a:majorFont>
      <a:minorFont>
        <a:latin typeface="HP Simplifie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marL="0" defTabSz="430213">
          <a:spcAft>
            <a:spcPts val="400"/>
          </a:spcAft>
          <a:buSzPct val="100000"/>
          <a:defRPr sz="1600" dirty="0" smtClean="0">
            <a:solidFill>
              <a:srgbClr val="000000"/>
            </a:solidFill>
            <a:latin typeface="HP Simplified" pitchFamily="34" charset="0"/>
            <a:cs typeface="HP Simplified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hp</Template>
  <TotalTime>1198</TotalTime>
  <Words>3227</Words>
  <Application>Microsoft Office PowerPoint</Application>
  <PresentationFormat>Экран (4:3)</PresentationFormat>
  <Paragraphs>488</Paragraphs>
  <Slides>45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45</vt:i4>
      </vt:variant>
    </vt:vector>
  </HeadingPairs>
  <TitlesOfParts>
    <vt:vector size="47" baseType="lpstr">
      <vt:lpstr>Тема Office</vt:lpstr>
      <vt:lpstr>hp</vt:lpstr>
      <vt:lpstr>Особенности анализа кода и его место в разработке надежного ПО</vt:lpstr>
      <vt:lpstr>План</vt:lpstr>
      <vt:lpstr>Введение</vt:lpstr>
      <vt:lpstr>Откуда берутся уязвимости</vt:lpstr>
      <vt:lpstr>Лидеры</vt:lpstr>
      <vt:lpstr>HP Fortify architecture</vt:lpstr>
      <vt:lpstr>Introduction</vt:lpstr>
      <vt:lpstr>Introduction X86ToLLVM</vt:lpstr>
      <vt:lpstr> Introduction </vt:lpstr>
      <vt:lpstr>Introduction LLVM</vt:lpstr>
      <vt:lpstr>Introduction Ida Pro</vt:lpstr>
      <vt:lpstr>Java byte code VS binary code</vt:lpstr>
      <vt:lpstr>Java byte code VS binary code</vt:lpstr>
      <vt:lpstr>Binary analysis basis</vt:lpstr>
      <vt:lpstr>Obstacles to binary analysis</vt:lpstr>
      <vt:lpstr>Binary code translation</vt:lpstr>
      <vt:lpstr>Additional information for binary code translation</vt:lpstr>
      <vt:lpstr>Function recovery</vt:lpstr>
      <vt:lpstr>Function recovery stage</vt:lpstr>
      <vt:lpstr>Function recovery</vt:lpstr>
      <vt:lpstr>Control flow graph</vt:lpstr>
      <vt:lpstr>Control Flow Graph</vt:lpstr>
      <vt:lpstr>Control Flow Graph</vt:lpstr>
      <vt:lpstr>Data-type reconstruction</vt:lpstr>
      <vt:lpstr>Data-type reconstruction</vt:lpstr>
      <vt:lpstr>C++ reconstruction</vt:lpstr>
      <vt:lpstr>Architecture</vt:lpstr>
      <vt:lpstr>Architecture</vt:lpstr>
      <vt:lpstr>Experiments</vt:lpstr>
      <vt:lpstr>Experiments</vt:lpstr>
      <vt:lpstr>Повышение качества разработки</vt:lpstr>
      <vt:lpstr>Повышение качества разработки</vt:lpstr>
      <vt:lpstr>Типы статического анализа кода</vt:lpstr>
      <vt:lpstr>Критерии</vt:lpstr>
      <vt:lpstr>Статический анализ кода</vt:lpstr>
      <vt:lpstr>Динамический анализ</vt:lpstr>
      <vt:lpstr>Гибридный анализ</vt:lpstr>
      <vt:lpstr>Анализ времени выполнения</vt:lpstr>
      <vt:lpstr>Результаты</vt:lpstr>
      <vt:lpstr>Примеры из кода</vt:lpstr>
      <vt:lpstr>Примеры из кода</vt:lpstr>
      <vt:lpstr>Примеры из кода</vt:lpstr>
      <vt:lpstr>Примеры из кода</vt:lpstr>
      <vt:lpstr>Примеры из кода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статического анализа и его место в разработке надежного ПО</dc:title>
  <dc:creator>Rosomaha</dc:creator>
  <cp:lastModifiedBy>Rosomaha</cp:lastModifiedBy>
  <cp:revision>20</cp:revision>
  <dcterms:created xsi:type="dcterms:W3CDTF">2014-01-19T16:42:30Z</dcterms:created>
  <dcterms:modified xsi:type="dcterms:W3CDTF">2014-01-31T13:25:59Z</dcterms:modified>
</cp:coreProperties>
</file>