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257" r:id="rId3"/>
    <p:sldId id="260" r:id="rId4"/>
    <p:sldId id="261" r:id="rId5"/>
    <p:sldId id="262" r:id="rId6"/>
    <p:sldId id="263" r:id="rId7"/>
    <p:sldId id="264" r:id="rId8"/>
    <p:sldId id="259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5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46" autoAdjust="0"/>
  </p:normalViewPr>
  <p:slideViewPr>
    <p:cSldViewPr>
      <p:cViewPr varScale="1">
        <p:scale>
          <a:sx n="46" d="100"/>
          <a:sy n="46" d="100"/>
        </p:scale>
        <p:origin x="-1373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5AE33-69D7-4A05-B533-DE9C2771C2D0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829D5-BD07-49C1-9151-12E17C5CB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92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switches do not take any part in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determinig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packet routes, and the only their purpose is to switch packets with respect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a controller's program.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829D5-BD07-49C1-9151-12E17C5CB15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205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main point of switch management is to fill flow tables of switches with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flow entries which determine how packets should be processed. A flow entry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consists of matching field values which identify a set of packets to be processed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the entry, an integer priority to eliminate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nondeterminism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packet switching,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integer lifetime of the entry, and a list of actions which determine how the </a:t>
            </a:r>
            <a:b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packet should be processed. Furthermore, some statistics may be gathered by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switch, such as the number and size of packets switched by certain entries.</a:t>
            </a:r>
            <a:b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Packet processing made by a switch can be divided into 3 stages. First,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switch tries to match a packet against fields of its flow entries. If no matching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entries are found, the switch performs default actions, e.g. to drop a packet, 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send it to 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contoller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If some matching entries are found, the one with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highest priority is being picked. Second, the statistics is updated. Third, flow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entry actions are applied to the packet, e.g. output(op) | send a packet to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port op, or modify(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h,n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| set the packet header h to the value n.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controller sets new flow entries, reacting on network events, such as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switch connection, switch removal, flow entry lifetime expiration, etc. Additionally, </a:t>
            </a:r>
            <a:b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controller performs active communication, sending messages to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switches to set new flow entries in flow tables, remove all entries matching to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certain pattern, determine unexpected packet processing, etc.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829D5-BD07-49C1-9151-12E17C5CB15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280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Transition from</a:t>
            </a:r>
            <a:r>
              <a:rPr lang="en-US" baseline="0" dirty="0" smtClean="0"/>
              <a:t> state s to state s’ on input symbol a. </a:t>
            </a:r>
            <a:r>
              <a:rPr lang="en-US" altLang="ru-RU" dirty="0" smtClean="0"/>
              <a:t>2</a:t>
            </a:r>
            <a:r>
              <a:rPr lang="en-US" altLang="ru-RU" baseline="30000" dirty="0" smtClean="0"/>
              <a:t>X –</a:t>
            </a:r>
            <a:r>
              <a:rPr lang="en-US" altLang="ru-RU" baseline="0" dirty="0" smtClean="0"/>
              <a:t> the clocks to be reset with this transition, and C(X) is a clock constraint over X.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829D5-BD07-49C1-9151-12E17C5CB15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044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829D5-BD07-49C1-9151-12E17C5CB15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534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dirty="0" smtClean="0"/>
              <a:t>Всегда</a:t>
            </a:r>
            <a:r>
              <a:rPr lang="ru-RU" baseline="0" dirty="0" smtClean="0"/>
              <a:t> после посылки запроса ответ придёт не более чем через 10 единиц времени</a:t>
            </a:r>
            <a:endParaRPr lang="en-US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baseline="0" dirty="0" smtClean="0"/>
              <a:t>Свет будет включен не более чем через 15 единиц времени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dirty="0" smtClean="0"/>
              <a:t>Существуют вычисления,</a:t>
            </a:r>
            <a:r>
              <a:rPr lang="ru-RU" baseline="0" dirty="0" smtClean="0"/>
              <a:t> на которых подтверждение на посланное сообщение может быть получено более чем за 4 единицы времени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829D5-BD07-49C1-9151-12E17C5CB156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370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829D5-BD07-49C1-9151-12E17C5CB156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398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3822D-EA98-4BBC-BF8C-BE35F12BA898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07F7-022B-407B-B093-119919129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28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3822D-EA98-4BBC-BF8C-BE35F12BA898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07F7-022B-407B-B093-119919129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39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3822D-EA98-4BBC-BF8C-BE35F12BA898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07F7-022B-407B-B093-119919129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04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3822D-EA98-4BBC-BF8C-BE35F12BA898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07F7-022B-407B-B093-119919129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6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3822D-EA98-4BBC-BF8C-BE35F12BA898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07F7-022B-407B-B093-119919129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208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3822D-EA98-4BBC-BF8C-BE35F12BA898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07F7-022B-407B-B093-119919129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3822D-EA98-4BBC-BF8C-BE35F12BA898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07F7-022B-407B-B093-119919129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27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3822D-EA98-4BBC-BF8C-BE35F12BA898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07F7-022B-407B-B093-119919129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31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3822D-EA98-4BBC-BF8C-BE35F12BA898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07F7-022B-407B-B093-119919129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47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3822D-EA98-4BBC-BF8C-BE35F12BA898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07F7-022B-407B-B093-119919129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40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3822D-EA98-4BBC-BF8C-BE35F12BA898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07F7-022B-407B-B093-119919129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51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3822D-EA98-4BBC-BF8C-BE35F12BA898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D07F7-022B-407B-B093-119919129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92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UPPAAL-based </a:t>
            </a:r>
            <a:r>
              <a:rPr lang="en-US" dirty="0" smtClean="0">
                <a:solidFill>
                  <a:schemeClr val="tx2"/>
                </a:solidFill>
              </a:rPr>
              <a:t>Software-Defined Network Verification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2279104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Uliana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Popesko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Lomonosov</a:t>
            </a:r>
            <a:r>
              <a:rPr lang="en-US" dirty="0">
                <a:solidFill>
                  <a:schemeClr val="tx1"/>
                </a:solidFill>
              </a:rPr>
              <a:t> Moscow State </a:t>
            </a:r>
            <a:r>
              <a:rPr lang="en-US" dirty="0" smtClean="0">
                <a:solidFill>
                  <a:schemeClr val="tx1"/>
                </a:solidFill>
              </a:rPr>
              <a:t>University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2014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52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SDN invariants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dirty="0" smtClean="0"/>
              <a:t>No loop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No packet loss</a:t>
            </a:r>
          </a:p>
          <a:p>
            <a:pPr>
              <a:buClr>
                <a:schemeClr val="tx2"/>
              </a:buClr>
            </a:pPr>
            <a:r>
              <a:rPr lang="en-US" dirty="0" err="1" smtClean="0"/>
              <a:t>OpenFlow</a:t>
            </a:r>
            <a:r>
              <a:rPr lang="en-US" dirty="0" smtClean="0"/>
              <a:t> rule consistency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Consistency with protocols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978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Timed Automata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8518149" cy="390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952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Timed Automata. Definition</a:t>
            </a:r>
            <a:endParaRPr lang="ru-RU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ctr">
                  <a:lnSpc>
                    <a:spcPct val="90000"/>
                  </a:lnSpc>
                  <a:buFontTx/>
                  <a:buNone/>
                </a:pPr>
                <a:r>
                  <a:rPr lang="ru-RU" altLang="ru-RU" dirty="0" smtClean="0"/>
                  <a:t>(</a:t>
                </a:r>
                <a:r>
                  <a:rPr lang="el-GR" altLang="ru-RU" dirty="0" smtClean="0"/>
                  <a:t>Σ</a:t>
                </a:r>
                <a:r>
                  <a:rPr lang="ru-RU" altLang="ru-RU" dirty="0" smtClean="0"/>
                  <a:t>, </a:t>
                </a:r>
                <a:r>
                  <a:rPr lang="en-US" altLang="ru-RU" dirty="0" smtClean="0"/>
                  <a:t>S, S</a:t>
                </a:r>
                <a:r>
                  <a:rPr lang="en-US" altLang="ru-RU" sz="1400" dirty="0" smtClean="0"/>
                  <a:t>0</a:t>
                </a:r>
                <a:r>
                  <a:rPr lang="en-US" altLang="ru-RU" dirty="0" smtClean="0"/>
                  <a:t>, X, T)</a:t>
                </a:r>
              </a:p>
              <a:p>
                <a:pPr>
                  <a:lnSpc>
                    <a:spcPct val="90000"/>
                  </a:lnSpc>
                </a:pPr>
                <a:r>
                  <a:rPr lang="el-GR" altLang="ru-RU" dirty="0" smtClean="0"/>
                  <a:t>Σ</a:t>
                </a:r>
                <a:r>
                  <a:rPr lang="en-US" altLang="ru-RU" dirty="0" smtClean="0"/>
                  <a:t> – a </a:t>
                </a:r>
                <a:r>
                  <a:rPr lang="en-US" altLang="ru-RU" dirty="0" smtClean="0"/>
                  <a:t>finite alphabet</a:t>
                </a:r>
                <a:r>
                  <a:rPr lang="ru-RU" altLang="ru-RU" dirty="0" smtClean="0"/>
                  <a:t>,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ru-RU" dirty="0" smtClean="0"/>
                  <a:t>S</a:t>
                </a:r>
                <a:r>
                  <a:rPr lang="ru-RU" altLang="ru-RU" dirty="0" smtClean="0"/>
                  <a:t> – </a:t>
                </a:r>
                <a:r>
                  <a:rPr lang="en-US" altLang="ru-RU" dirty="0" smtClean="0"/>
                  <a:t>a finite set of states</a:t>
                </a:r>
                <a:r>
                  <a:rPr lang="ru-RU" altLang="ru-RU" dirty="0" smtClean="0"/>
                  <a:t>,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ru-RU" dirty="0" smtClean="0"/>
                  <a:t>S</a:t>
                </a:r>
                <a:r>
                  <a:rPr lang="en-US" altLang="ru-RU" sz="1400" dirty="0" smtClean="0"/>
                  <a:t>0</a:t>
                </a:r>
                <a:r>
                  <a:rPr lang="ru-RU" altLang="ru-RU" sz="14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ru-RU" i="1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US" altLang="ru-RU" dirty="0" smtClean="0"/>
                  <a:t> S – a set of start states,</a:t>
                </a:r>
                <a:endParaRPr lang="ru-RU" altLang="ru-RU" dirty="0" smtClean="0"/>
              </a:p>
              <a:p>
                <a:pPr>
                  <a:lnSpc>
                    <a:spcPct val="90000"/>
                  </a:lnSpc>
                </a:pPr>
                <a:r>
                  <a:rPr lang="ru-RU" altLang="ru-RU" dirty="0" smtClean="0"/>
                  <a:t>Х – </a:t>
                </a:r>
                <a:r>
                  <a:rPr lang="en-US" altLang="ru-RU" dirty="0" smtClean="0"/>
                  <a:t>a finite set of clocks,</a:t>
                </a:r>
                <a:endParaRPr lang="ru-RU" altLang="ru-RU" dirty="0" smtClean="0"/>
              </a:p>
              <a:p>
                <a:pPr>
                  <a:lnSpc>
                    <a:spcPct val="90000"/>
                  </a:lnSpc>
                </a:pPr>
                <a:r>
                  <a:rPr lang="en-US" altLang="ru-RU" dirty="0" smtClean="0"/>
                  <a:t>T: S × </a:t>
                </a:r>
                <a:r>
                  <a:rPr lang="el-GR" altLang="ru-RU" dirty="0" smtClean="0"/>
                  <a:t>Σ</a:t>
                </a:r>
                <a:r>
                  <a:rPr lang="en-US" altLang="ru-RU" dirty="0" smtClean="0"/>
                  <a:t> × C(X) × 2</a:t>
                </a:r>
                <a:r>
                  <a:rPr lang="en-US" altLang="ru-RU" baseline="30000" dirty="0" smtClean="0"/>
                  <a:t>X </a:t>
                </a:r>
                <a:r>
                  <a:rPr lang="en-US" altLang="ru-RU" dirty="0" smtClean="0"/>
                  <a:t>× S – </a:t>
                </a:r>
                <a:r>
                  <a:rPr lang="en-US" altLang="ru-RU" dirty="0" smtClean="0"/>
                  <a:t>gives the set of transition</a:t>
                </a:r>
                <a:endParaRPr lang="el-GR" altLang="ru-RU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28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703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Timed Computation Tree Logic</a:t>
            </a:r>
            <a:r>
              <a:rPr lang="en-US" dirty="0" smtClean="0">
                <a:solidFill>
                  <a:schemeClr val="tx2"/>
                </a:solidFill>
              </a:rPr>
              <a:t>, TCTL</a:t>
            </a:r>
            <a:endParaRPr lang="ru-RU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600200"/>
                <a:ext cx="8507288" cy="45259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i="1" baseline="0" smtClean="0">
                        <a:latin typeface="Cambria Math"/>
                        <a:ea typeface="Cambria Math"/>
                      </a:rPr>
                      <m:t>𝜙</m:t>
                    </m:r>
                  </m:oMath>
                </a14:m>
                <a:r>
                  <a:rPr lang="ru-RU" i="1" dirty="0" smtClean="0"/>
                  <a:t> ::=</a:t>
                </a:r>
                <a:r>
                  <a:rPr lang="en-US" i="1" dirty="0" smtClean="0"/>
                  <a:t> p </a:t>
                </a:r>
                <a:r>
                  <a:rPr lang="en-US" dirty="0" smtClean="0"/>
                  <a:t>|</a:t>
                </a:r>
                <a:r>
                  <a:rPr lang="en-US" i="1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𝛾</m:t>
                    </m:r>
                  </m:oMath>
                </a14:m>
                <a:r>
                  <a:rPr lang="en-US" i="1" dirty="0" smtClean="0"/>
                  <a:t> </a:t>
                </a:r>
                <a:r>
                  <a:rPr lang="en-US" dirty="0" smtClean="0"/>
                  <a:t>|</a:t>
                </a:r>
                <a:r>
                  <a:rPr lang="en-US" i="1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¬</m:t>
                    </m:r>
                    <m:r>
                      <a:rPr lang="ru-RU" i="1" baseline="0" smtClean="0">
                        <a:latin typeface="Cambria Math"/>
                        <a:ea typeface="Cambria Math"/>
                      </a:rPr>
                      <m:t>𝜙</m:t>
                    </m:r>
                  </m:oMath>
                </a14:m>
                <a:r>
                  <a:rPr lang="en-US" i="1" dirty="0" smtClean="0"/>
                  <a:t> </a:t>
                </a:r>
                <a:r>
                  <a:rPr lang="en-US" dirty="0" smtClean="0"/>
                  <a:t>|</a:t>
                </a:r>
                <a:r>
                  <a:rPr lang="en-US" i="1" dirty="0" smtClean="0"/>
                  <a:t> </a:t>
                </a:r>
                <a14:m>
                  <m:oMath xmlns:m="http://schemas.openxmlformats.org/officeDocument/2006/math">
                    <m:r>
                      <a:rPr lang="ru-RU" i="1" baseline="0" smtClean="0">
                        <a:latin typeface="Cambria Math"/>
                        <a:ea typeface="Cambria Math"/>
                      </a:rPr>
                      <m:t>𝜙</m:t>
                    </m:r>
                    <m:r>
                      <a:rPr lang="ru-RU" i="1" baseline="0" smtClean="0">
                        <a:latin typeface="Cambria Math"/>
                        <a:ea typeface="Cambria Math"/>
                      </a:rPr>
                      <m:t>∨</m:t>
                    </m:r>
                    <m:r>
                      <a:rPr lang="ru-RU" i="1" baseline="0" smtClean="0">
                        <a:latin typeface="Cambria Math"/>
                        <a:ea typeface="Cambria Math"/>
                      </a:rPr>
                      <m:t>𝜙</m:t>
                    </m:r>
                  </m:oMath>
                </a14:m>
                <a:r>
                  <a:rPr lang="en-US" i="1" dirty="0" smtClean="0"/>
                  <a:t> </a:t>
                </a:r>
                <a:r>
                  <a:rPr lang="en-US" dirty="0" smtClean="0"/>
                  <a:t>| </a:t>
                </a:r>
                <a:r>
                  <a:rPr lang="en-US" b="1" i="1" dirty="0" smtClean="0"/>
                  <a:t>E</a:t>
                </a:r>
                <a:r>
                  <a:rPr lang="en-US" dirty="0" smtClean="0"/>
                  <a:t>[</a:t>
                </a:r>
                <a14:m>
                  <m:oMath xmlns:m="http://schemas.openxmlformats.org/officeDocument/2006/math">
                    <m:r>
                      <a:rPr lang="ru-RU" i="1" baseline="0" smtClean="0">
                        <a:latin typeface="Cambria Math"/>
                        <a:ea typeface="Cambria Math"/>
                      </a:rPr>
                      <m:t>𝜙</m:t>
                    </m:r>
                  </m:oMath>
                </a14:m>
                <a:r>
                  <a:rPr lang="en-US" i="1" baseline="-25000" dirty="0" smtClean="0"/>
                  <a:t>1</a:t>
                </a:r>
                <a:r>
                  <a:rPr lang="en-US" b="1" i="1" dirty="0" smtClean="0"/>
                  <a:t>U</a:t>
                </a:r>
                <a:r>
                  <a:rPr lang="en-US" i="1" baseline="-25000" dirty="0" smtClean="0"/>
                  <a:t>J</a:t>
                </a:r>
                <a:r>
                  <a:rPr lang="en-US" i="1" dirty="0" smtClean="0"/>
                  <a:t> </a:t>
                </a:r>
                <a14:m>
                  <m:oMath xmlns:m="http://schemas.openxmlformats.org/officeDocument/2006/math">
                    <m:r>
                      <a:rPr lang="ru-RU" i="1" baseline="0" smtClean="0">
                        <a:latin typeface="Cambria Math"/>
                        <a:ea typeface="Cambria Math"/>
                      </a:rPr>
                      <m:t>𝜙</m:t>
                    </m:r>
                  </m:oMath>
                </a14:m>
                <a:r>
                  <a:rPr lang="en-US" i="1" baseline="-25000" dirty="0" smtClean="0"/>
                  <a:t>2</a:t>
                </a:r>
                <a:r>
                  <a:rPr lang="en-US" dirty="0" smtClean="0"/>
                  <a:t>]</a:t>
                </a:r>
                <a:r>
                  <a:rPr lang="en-US" i="1" dirty="0" smtClean="0"/>
                  <a:t> </a:t>
                </a:r>
                <a:r>
                  <a:rPr lang="en-US" dirty="0" smtClean="0"/>
                  <a:t>|</a:t>
                </a:r>
                <a:r>
                  <a:rPr lang="en-US" i="1" dirty="0" smtClean="0"/>
                  <a:t> </a:t>
                </a:r>
                <a:r>
                  <a:rPr lang="en-US" b="1" i="1" dirty="0" smtClean="0"/>
                  <a:t>A</a:t>
                </a:r>
                <a:r>
                  <a:rPr lang="en-US" dirty="0" smtClean="0"/>
                  <a:t>[</a:t>
                </a:r>
                <a14:m>
                  <m:oMath xmlns:m="http://schemas.openxmlformats.org/officeDocument/2006/math">
                    <m:r>
                      <a:rPr lang="ru-RU" i="1" baseline="0" smtClean="0">
                        <a:latin typeface="Cambria Math"/>
                        <a:ea typeface="Cambria Math"/>
                      </a:rPr>
                      <m:t>𝜙</m:t>
                    </m:r>
                  </m:oMath>
                </a14:m>
                <a:r>
                  <a:rPr lang="en-US" i="1" baseline="-25000" dirty="0" smtClean="0"/>
                  <a:t>1</a:t>
                </a:r>
                <a:r>
                  <a:rPr lang="en-US" b="1" i="1" dirty="0" smtClean="0"/>
                  <a:t>U</a:t>
                </a:r>
                <a:r>
                  <a:rPr lang="en-US" i="1" baseline="-25000" dirty="0" smtClean="0"/>
                  <a:t>J</a:t>
                </a:r>
                <a:r>
                  <a:rPr lang="en-US" i="1" dirty="0" smtClean="0"/>
                  <a:t> </a:t>
                </a:r>
                <a14:m>
                  <m:oMath xmlns:m="http://schemas.openxmlformats.org/officeDocument/2006/math">
                    <m:r>
                      <a:rPr lang="ru-RU" i="1" baseline="0" smtClean="0">
                        <a:latin typeface="Cambria Math"/>
                        <a:ea typeface="Cambria Math"/>
                      </a:rPr>
                      <m:t>𝜙</m:t>
                    </m:r>
                  </m:oMath>
                </a14:m>
                <a:r>
                  <a:rPr lang="en-US" i="1" baseline="-25000" dirty="0" smtClean="0"/>
                  <a:t>2</a:t>
                </a:r>
                <a:r>
                  <a:rPr lang="en-US" dirty="0" smtClean="0"/>
                  <a:t>]</a:t>
                </a:r>
                <a:endParaRPr lang="en-US" dirty="0"/>
              </a:p>
              <a:p>
                <a:pPr marL="0" indent="0">
                  <a:buNone/>
                </a:pPr>
                <a:endParaRPr lang="en-US" baseline="-25000" dirty="0" smtClean="0"/>
              </a:p>
              <a:p>
                <a:pPr marL="0" indent="0">
                  <a:buNone/>
                </a:pPr>
                <a:r>
                  <a:rPr lang="en-US" dirty="0" smtClean="0"/>
                  <a:t>	p – a propositional variable,</a:t>
                </a:r>
                <a:br>
                  <a:rPr lang="en-US" dirty="0" smtClean="0"/>
                </a:b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𝛾</m:t>
                    </m:r>
                  </m:oMath>
                </a14:m>
                <a:r>
                  <a:rPr lang="en-US" dirty="0" smtClean="0"/>
                  <a:t> – clock constraints,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J – time interval,</a:t>
                </a:r>
                <a:endParaRPr lang="en-US" b="0" dirty="0" smtClean="0">
                  <a:ea typeface="Cambria Math"/>
                </a:endParaRPr>
              </a:p>
              <a:p>
                <a:pPr marL="0" indent="0" algn="ctr">
                  <a:buNone/>
                </a:pPr>
                <a:r>
                  <a:rPr lang="en-US" dirty="0" smtClean="0"/>
                  <a:t>         A and E are the path operators (“for all</a:t>
                </a:r>
                <a:r>
                  <a:rPr lang="en-US" dirty="0" smtClean="0"/>
                  <a:t>”</a:t>
                </a:r>
                <a:r>
                  <a:rPr lang="en-US" dirty="0" smtClean="0"/>
                  <a:t> and</a:t>
                </a:r>
                <a:br>
                  <a:rPr lang="en-US" dirty="0" smtClean="0"/>
                </a:br>
                <a:r>
                  <a:rPr lang="en-US" dirty="0" smtClean="0"/>
                  <a:t>                                                             “exists</a:t>
                </a:r>
                <a:r>
                  <a:rPr lang="en-US" dirty="0" smtClean="0"/>
                  <a:t>”</a:t>
                </a:r>
                <a:r>
                  <a:rPr lang="en-US" dirty="0" smtClean="0"/>
                  <a:t>),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 U – step operators (“until”)</a:t>
                </a:r>
                <a:endParaRPr lang="en-US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600200"/>
                <a:ext cx="8507288" cy="4525963"/>
              </a:xfrm>
              <a:blipFill rotWithShape="1">
                <a:blip r:embed="rId3"/>
                <a:stretch>
                  <a:fillRect t="-1617" r="-15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965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TCTL, examples</a:t>
            </a:r>
            <a:endParaRPr lang="ru-RU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/>
                  <a:t>AG</a:t>
                </a:r>
                <a:r>
                  <a:rPr lang="en-US" dirty="0" smtClean="0"/>
                  <a:t>(</a:t>
                </a:r>
                <a:r>
                  <a:rPr lang="en-US" i="1" dirty="0" smtClean="0"/>
                  <a:t>request</a:t>
                </a:r>
                <a:r>
                  <a:rPr lang="en-US" dirty="0" smtClean="0"/>
                  <a:t> -&gt; </a:t>
                </a:r>
                <a:r>
                  <a:rPr lang="en-US" b="1" dirty="0" smtClean="0"/>
                  <a:t>AF</a:t>
                </a:r>
                <a14:m>
                  <m:oMath xmlns:m="http://schemas.openxmlformats.org/officeDocument/2006/math">
                    <m:r>
                      <a:rPr lang="en-US" i="1" baseline="-2500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baseline="-25000" smtClean="0">
                        <a:latin typeface="Cambria Math"/>
                        <a:ea typeface="Cambria Math"/>
                      </a:rPr>
                      <m:t>10</m:t>
                    </m:r>
                  </m:oMath>
                </a14:m>
                <a:r>
                  <a:rPr lang="en-US" i="1" dirty="0" smtClean="0"/>
                  <a:t>response</a:t>
                </a:r>
                <a:r>
                  <a:rPr lang="en-US" dirty="0" smtClean="0"/>
                  <a:t>)</a:t>
                </a:r>
                <a:endParaRPr lang="ru-RU" dirty="0" smtClean="0"/>
              </a:p>
              <a:p>
                <a:endParaRPr lang="en-US" dirty="0" smtClean="0"/>
              </a:p>
              <a:p>
                <a:r>
                  <a:rPr lang="en-US" b="1" dirty="0" smtClean="0"/>
                  <a:t>A</a:t>
                </a:r>
                <a:r>
                  <a:rPr lang="en-US" dirty="0" smtClean="0"/>
                  <a:t>[</a:t>
                </a:r>
                <a:r>
                  <a:rPr lang="en-US" i="1" dirty="0" smtClean="0"/>
                  <a:t>off</a:t>
                </a:r>
                <a:r>
                  <a:rPr lang="en-US" dirty="0" smtClean="0"/>
                  <a:t> </a:t>
                </a:r>
                <a:r>
                  <a:rPr lang="en-US" b="1" dirty="0" smtClean="0"/>
                  <a:t>U</a:t>
                </a:r>
                <a14:m>
                  <m:oMath xmlns:m="http://schemas.openxmlformats.org/officeDocument/2006/math">
                    <m:r>
                      <a:rPr lang="en-US" i="1" baseline="-2500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baseline="-25000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b="0" i="1" baseline="-25000" smtClean="0">
                        <a:latin typeface="Cambria Math"/>
                        <a:ea typeface="Cambria Math"/>
                      </a:rPr>
                      <m:t>5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i="1" dirty="0" smtClean="0"/>
                  <a:t>on</a:t>
                </a:r>
                <a:r>
                  <a:rPr lang="en-US" dirty="0" smtClean="0"/>
                  <a:t>]</a:t>
                </a:r>
                <a:endParaRPr lang="ru-RU" dirty="0" smtClean="0"/>
              </a:p>
              <a:p>
                <a:endParaRPr lang="en-US" dirty="0" smtClean="0"/>
              </a:p>
              <a:p>
                <a:r>
                  <a:rPr lang="en-US" b="1" dirty="0" smtClean="0"/>
                  <a:t>EG</a:t>
                </a:r>
                <a:r>
                  <a:rPr lang="en-US" dirty="0" smtClean="0"/>
                  <a:t>[</a:t>
                </a:r>
                <a:r>
                  <a:rPr lang="en-US" i="1" dirty="0" smtClean="0"/>
                  <a:t>send</a:t>
                </a:r>
                <a:r>
                  <a:rPr lang="en-US" dirty="0" smtClean="0"/>
                  <a:t>(</a:t>
                </a:r>
                <a:r>
                  <a:rPr lang="en-US" i="1" dirty="0" smtClean="0"/>
                  <a:t>m</a:t>
                </a:r>
                <a:r>
                  <a:rPr lang="en-US" dirty="0" smtClean="0"/>
                  <a:t>) -&gt; </a:t>
                </a:r>
                <a:r>
                  <a:rPr lang="en-US" b="1" dirty="0" smtClean="0"/>
                  <a:t>EF</a:t>
                </a:r>
                <a:r>
                  <a:rPr lang="en-US" baseline="-250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baseline="-2500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b="0" i="1" baseline="-25000" smtClean="0">
                        <a:latin typeface="Cambria Math"/>
                        <a:ea typeface="Cambria Math"/>
                      </a:rPr>
                      <m:t>4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i="1" dirty="0" smtClean="0"/>
                  <a:t>recover</a:t>
                </a:r>
                <a:r>
                  <a:rPr lang="en-US" dirty="0" smtClean="0"/>
                  <a:t>(</a:t>
                </a:r>
                <a:r>
                  <a:rPr lang="en-US" i="1" dirty="0" smtClean="0"/>
                  <a:t>r</a:t>
                </a:r>
                <a:r>
                  <a:rPr lang="en-US" i="1" baseline="-25000" dirty="0" smtClean="0"/>
                  <a:t>m</a:t>
                </a:r>
                <a:r>
                  <a:rPr lang="en-US" dirty="0" smtClean="0"/>
                  <a:t>)]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14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Formal model, UML diagram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36192"/>
            <a:ext cx="8875124" cy="482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6" y="1628800"/>
            <a:ext cx="151216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Controller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1556792"/>
            <a:ext cx="194421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Switch</a:t>
            </a:r>
            <a:endParaRPr lang="ru-RU" sz="2000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004048" y="1844824"/>
            <a:ext cx="19442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13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Translation algorithm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en-US" dirty="0" smtClean="0"/>
              <a:t>Input: UML-diagram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Output: UPPAAL network of timed automata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87" y="2297410"/>
            <a:ext cx="8458577" cy="4531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102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Algorithm correctness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dirty="0" smtClean="0"/>
              <a:t>Correct </a:t>
            </a:r>
            <a:r>
              <a:rPr lang="en-US" dirty="0" err="1" smtClean="0"/>
              <a:t>iff</a:t>
            </a:r>
            <a:r>
              <a:rPr lang="en-US" dirty="0" smtClean="0"/>
              <a:t> UPPAAL formulae are </a:t>
            </a:r>
            <a:r>
              <a:rPr lang="en-US" dirty="0" err="1" smtClean="0"/>
              <a:t>equisatisfiable</a:t>
            </a:r>
            <a:r>
              <a:rPr lang="en-US" dirty="0" smtClean="0"/>
              <a:t> for an SDN and an NTA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Formalization for SDN behavior with rewriting</a:t>
            </a:r>
          </a:p>
          <a:p>
            <a:pPr>
              <a:buClr>
                <a:schemeClr val="tx2"/>
              </a:buClr>
            </a:pPr>
            <a:r>
              <a:rPr lang="en-US" dirty="0"/>
              <a:t>S</a:t>
            </a:r>
            <a:r>
              <a:rPr lang="en-US" dirty="0" smtClean="0"/>
              <a:t>tuttering equivalence for labeled transition systems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497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Experiment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19256" cy="3528393"/>
          </a:xfrm>
        </p:spPr>
        <p:txBody>
          <a:bodyPr>
            <a:normAutofit fontScale="70000" lnSpcReduction="20000"/>
          </a:bodyPr>
          <a:lstStyle/>
          <a:p>
            <a:pPr>
              <a:buClr>
                <a:schemeClr val="tx2"/>
              </a:buClr>
            </a:pPr>
            <a:r>
              <a:rPr lang="en-US" dirty="0"/>
              <a:t>The system contains no deadlocks:</a:t>
            </a:r>
          </a:p>
          <a:p>
            <a:pPr marL="0" indent="0" algn="ctr">
              <a:buNone/>
            </a:pPr>
            <a:r>
              <a:rPr lang="en-US" i="1" dirty="0">
                <a:solidFill>
                  <a:srgbClr val="00B050"/>
                </a:solidFill>
              </a:rPr>
              <a:t>A[] not </a:t>
            </a:r>
            <a:r>
              <a:rPr lang="en-US" i="1" dirty="0" smtClean="0">
                <a:solidFill>
                  <a:srgbClr val="00B050"/>
                </a:solidFill>
              </a:rPr>
              <a:t>deadlock</a:t>
            </a:r>
          </a:p>
          <a:p>
            <a:pPr>
              <a:buClr>
                <a:schemeClr val="tx2"/>
              </a:buClr>
            </a:pPr>
            <a:r>
              <a:rPr lang="en-US" dirty="0"/>
              <a:t>The environment constantly generates new packets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pt-BR" i="1" dirty="0">
                <a:solidFill>
                  <a:srgbClr val="00B050"/>
                </a:solidFill>
              </a:rPr>
              <a:t>A &lt;&gt; forall(num : int[0; 2]) (channel_h[stream:align[num</a:t>
            </a:r>
            <a:r>
              <a:rPr lang="pt-BR" i="1" dirty="0" smtClean="0">
                <a:solidFill>
                  <a:srgbClr val="00B050"/>
                </a:solidFill>
              </a:rPr>
              <a:t>]])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The </a:t>
            </a:r>
            <a:r>
              <a:rPr lang="en-US" dirty="0"/>
              <a:t>switch </a:t>
            </a:r>
            <a:r>
              <a:rPr lang="en-US" dirty="0" smtClean="0"/>
              <a:t>does </a:t>
            </a:r>
            <a:r>
              <a:rPr lang="en-US" dirty="0"/>
              <a:t>not process any packet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i="1" dirty="0">
                <a:solidFill>
                  <a:srgbClr val="FF0000"/>
                </a:solidFill>
              </a:rPr>
              <a:t>E[] </a:t>
            </a:r>
            <a:r>
              <a:rPr lang="en-US" i="1" dirty="0" smtClean="0">
                <a:solidFill>
                  <a:srgbClr val="FF0000"/>
                </a:solidFill>
              </a:rPr>
              <a:t>com1:start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At </a:t>
            </a:r>
            <a:r>
              <a:rPr lang="en-US" dirty="0"/>
              <a:t>least one packet is sent to </a:t>
            </a:r>
            <a:r>
              <a:rPr lang="en-US" dirty="0" smtClean="0"/>
              <a:t>the controller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en-US" i="1" dirty="0">
                <a:solidFill>
                  <a:srgbClr val="00B050"/>
                </a:solidFill>
              </a:rPr>
              <a:t>E &lt;&gt; !</a:t>
            </a:r>
            <a:r>
              <a:rPr lang="en-US" i="1" dirty="0" err="1" smtClean="0">
                <a:solidFill>
                  <a:srgbClr val="00B050"/>
                </a:solidFill>
              </a:rPr>
              <a:t>con:idle</a:t>
            </a:r>
            <a:endParaRPr lang="en-US" i="1" dirty="0" smtClean="0">
              <a:solidFill>
                <a:srgbClr val="00B050"/>
              </a:solidFill>
            </a:endParaRPr>
          </a:p>
          <a:p>
            <a:pPr>
              <a:buClr>
                <a:schemeClr val="tx2"/>
              </a:buClr>
            </a:pPr>
            <a:r>
              <a:rPr lang="en-US" dirty="0" smtClean="0"/>
              <a:t>The </a:t>
            </a:r>
            <a:r>
              <a:rPr lang="en-US" dirty="0"/>
              <a:t>switch successfully processes </a:t>
            </a:r>
            <a:r>
              <a:rPr lang="en-US" dirty="0" smtClean="0"/>
              <a:t>at least </a:t>
            </a:r>
            <a:r>
              <a:rPr lang="en-US" dirty="0"/>
              <a:t>one </a:t>
            </a:r>
            <a:r>
              <a:rPr lang="en-US" dirty="0" smtClean="0"/>
              <a:t>packet: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rgbClr val="00B050"/>
                </a:solidFill>
              </a:rPr>
              <a:t>E &lt;&gt; com1:hit</a:t>
            </a:r>
          </a:p>
          <a:p>
            <a:pPr marL="0" indent="0" algn="ctr">
              <a:buNone/>
            </a:pPr>
            <a:endParaRPr lang="ru-RU" i="1" dirty="0">
              <a:solidFill>
                <a:srgbClr val="00B05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697857"/>
              </p:ext>
            </p:extLst>
          </p:nvPr>
        </p:nvGraphicFramePr>
        <p:xfrm>
          <a:off x="827584" y="4365101"/>
          <a:ext cx="7200798" cy="2470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936104"/>
                <a:gridCol w="936104"/>
                <a:gridCol w="1080120"/>
                <a:gridCol w="1224136"/>
                <a:gridCol w="1080118"/>
              </a:tblGrid>
              <a:tr h="41173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property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173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41173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 </a:t>
                      </a:r>
                      <a:r>
                        <a:rPr lang="en-US" dirty="0" err="1" smtClean="0"/>
                        <a:t>sw</a:t>
                      </a:r>
                      <a:r>
                        <a:rPr lang="en-US" dirty="0" smtClean="0"/>
                        <a:t>, empty tables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 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</a:t>
                      </a:r>
                      <a:r>
                        <a:rPr lang="en-US" baseline="0" dirty="0" smtClean="0"/>
                        <a:t> 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s</a:t>
                      </a:r>
                      <a:endParaRPr lang="ru-RU" dirty="0"/>
                    </a:p>
                  </a:txBody>
                  <a:tcPr/>
                </a:tc>
              </a:tr>
              <a:tr h="41173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 </a:t>
                      </a:r>
                      <a:r>
                        <a:rPr lang="en-US" dirty="0" err="1" smtClean="0"/>
                        <a:t>sw</a:t>
                      </a:r>
                      <a:r>
                        <a:rPr lang="en-US" dirty="0" smtClean="0"/>
                        <a:t>, ring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s</a:t>
                      </a:r>
                      <a:endParaRPr lang="ru-RU" dirty="0"/>
                    </a:p>
                  </a:txBody>
                  <a:tcPr/>
                </a:tc>
              </a:tr>
              <a:tr h="41173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 </a:t>
                      </a:r>
                      <a:r>
                        <a:rPr lang="en-US" dirty="0" err="1" smtClean="0"/>
                        <a:t>sw</a:t>
                      </a:r>
                      <a:r>
                        <a:rPr lang="en-US" dirty="0" smtClean="0"/>
                        <a:t>, star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 s</a:t>
                      </a:r>
                      <a:endParaRPr lang="ru-RU" dirty="0"/>
                    </a:p>
                  </a:txBody>
                  <a:tcPr/>
                </a:tc>
              </a:tr>
              <a:tr h="41173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 </a:t>
                      </a:r>
                      <a:r>
                        <a:rPr lang="en-US" dirty="0" err="1" smtClean="0"/>
                        <a:t>sw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 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79s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960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Results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dirty="0" smtClean="0"/>
              <a:t>A </a:t>
            </a:r>
            <a:r>
              <a:rPr lang="en-US" dirty="0"/>
              <a:t>formal description of </a:t>
            </a:r>
            <a:r>
              <a:rPr lang="en-US" dirty="0" smtClean="0"/>
              <a:t>SDNs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A translation algorithm </a:t>
            </a:r>
            <a:r>
              <a:rPr lang="en-US" dirty="0"/>
              <a:t>which converts a given SDN description into an </a:t>
            </a:r>
            <a:r>
              <a:rPr lang="en-US" dirty="0" smtClean="0"/>
              <a:t>NTA</a:t>
            </a:r>
          </a:p>
          <a:p>
            <a:pPr>
              <a:buClr>
                <a:schemeClr val="tx2"/>
              </a:buClr>
            </a:pPr>
            <a:endParaRPr lang="en-US" dirty="0"/>
          </a:p>
          <a:p>
            <a:pPr>
              <a:buClr>
                <a:schemeClr val="tx2"/>
              </a:buClr>
            </a:pPr>
            <a:r>
              <a:rPr lang="en-US" dirty="0" smtClean="0"/>
              <a:t>We </a:t>
            </a:r>
            <a:r>
              <a:rPr lang="en-US" dirty="0"/>
              <a:t>proposed and implemented an approach </a:t>
            </a:r>
            <a:r>
              <a:rPr lang="en-US" dirty="0" smtClean="0"/>
              <a:t>to verification </a:t>
            </a:r>
            <a:r>
              <a:rPr lang="en-US" dirty="0"/>
              <a:t>of </a:t>
            </a:r>
            <a:r>
              <a:rPr lang="en-US" dirty="0" smtClean="0"/>
              <a:t>software-defined </a:t>
            </a:r>
            <a:r>
              <a:rPr lang="en-US" dirty="0"/>
              <a:t>networks considered as real-time </a:t>
            </a:r>
            <a:r>
              <a:rPr lang="en-US" dirty="0" smtClean="0"/>
              <a:t>systems against </a:t>
            </a:r>
            <a:r>
              <a:rPr lang="en-US" dirty="0" smtClean="0"/>
              <a:t>temporal property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13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Plan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dirty="0" smtClean="0"/>
              <a:t>SDN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Timed automata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TCTL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Translation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UPPAAL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Experiments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53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Computer network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5DCA-DE49-402A-8AF8-8AA1B044ABB8}" type="slidenum">
              <a:rPr lang="ru-RU" smtClean="0"/>
              <a:t>3</a:t>
            </a:fld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49860"/>
            <a:ext cx="11811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92" y="5157192"/>
            <a:ext cx="100012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607" y="2365593"/>
            <a:ext cx="6286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720652" y="3777034"/>
            <a:ext cx="1872208" cy="74047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Switch</a:t>
            </a:r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95936" y="4869159"/>
            <a:ext cx="1872208" cy="74047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Switch</a:t>
            </a:r>
            <a:r>
              <a:rPr lang="ru-RU" sz="2000" dirty="0" smtClean="0"/>
              <a:t>2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868144" y="3712425"/>
            <a:ext cx="1872208" cy="74047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Switch</a:t>
            </a:r>
            <a:r>
              <a:rPr lang="ru-RU" sz="2000" dirty="0" smtClean="0"/>
              <a:t>3</a:t>
            </a:r>
            <a:endParaRPr lang="ru-RU" sz="20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634298" y="3113931"/>
            <a:ext cx="763116" cy="64346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4099" idx="3"/>
          </p:cNvCxnSpPr>
          <p:nvPr/>
        </p:nvCxnSpPr>
        <p:spPr>
          <a:xfrm flipV="1">
            <a:off x="1545517" y="4517504"/>
            <a:ext cx="851897" cy="109212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592860" y="4517504"/>
            <a:ext cx="403076" cy="35165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5868144" y="4452895"/>
            <a:ext cx="288032" cy="4162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7306762" y="3113931"/>
            <a:ext cx="79170" cy="5984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96" name="Прямая со стрелкой 4095"/>
          <p:cNvCxnSpPr/>
          <p:nvPr/>
        </p:nvCxnSpPr>
        <p:spPr>
          <a:xfrm flipV="1">
            <a:off x="2015856" y="5063567"/>
            <a:ext cx="251888" cy="3096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97" name="TextBox 4096"/>
          <p:cNvSpPr txBox="1"/>
          <p:nvPr/>
        </p:nvSpPr>
        <p:spPr>
          <a:xfrm>
            <a:off x="2141800" y="51152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cxnSp>
        <p:nvCxnSpPr>
          <p:cNvPr id="4108" name="Прямая со стрелкой 4107"/>
          <p:cNvCxnSpPr/>
          <p:nvPr/>
        </p:nvCxnSpPr>
        <p:spPr>
          <a:xfrm>
            <a:off x="3817135" y="4376734"/>
            <a:ext cx="357601" cy="240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09" name="TextBox 4108"/>
          <p:cNvSpPr txBox="1"/>
          <p:nvPr/>
        </p:nvSpPr>
        <p:spPr>
          <a:xfrm>
            <a:off x="3982282" y="42210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03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Software-Defined Network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5DCA-DE49-402A-8AF8-8AA1B044ABB8}" type="slidenum">
              <a:rPr lang="ru-RU" smtClean="0"/>
              <a:t>4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31840" y="1844824"/>
            <a:ext cx="2736304" cy="936104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Controller</a:t>
            </a:r>
            <a:endParaRPr lang="ru-RU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49860"/>
            <a:ext cx="11811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92" y="5157192"/>
            <a:ext cx="100012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607" y="2365593"/>
            <a:ext cx="6286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720652" y="3777034"/>
            <a:ext cx="1872208" cy="74047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Switch</a:t>
            </a:r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95936" y="4869159"/>
            <a:ext cx="1872208" cy="74047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Switch</a:t>
            </a:r>
            <a:r>
              <a:rPr lang="ru-RU" sz="2000" dirty="0" smtClean="0"/>
              <a:t>2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868144" y="3712425"/>
            <a:ext cx="1872208" cy="74047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Switch</a:t>
            </a:r>
            <a:r>
              <a:rPr lang="ru-RU" sz="2000" dirty="0" smtClean="0"/>
              <a:t>3</a:t>
            </a:r>
            <a:endParaRPr lang="ru-RU" sz="20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634298" y="3113931"/>
            <a:ext cx="763116" cy="64346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4099" idx="3"/>
          </p:cNvCxnSpPr>
          <p:nvPr/>
        </p:nvCxnSpPr>
        <p:spPr>
          <a:xfrm flipV="1">
            <a:off x="1545517" y="4517504"/>
            <a:ext cx="851897" cy="109212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592860" y="4517504"/>
            <a:ext cx="403076" cy="35165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5868144" y="4452895"/>
            <a:ext cx="288032" cy="4162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7306762" y="3113931"/>
            <a:ext cx="79170" cy="5984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Стрелка вниз 23"/>
          <p:cNvSpPr/>
          <p:nvPr/>
        </p:nvSpPr>
        <p:spPr>
          <a:xfrm>
            <a:off x="4308063" y="2808505"/>
            <a:ext cx="484632" cy="604673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>
            <a:stCxn id="24" idx="2"/>
          </p:cNvCxnSpPr>
          <p:nvPr/>
        </p:nvCxnSpPr>
        <p:spPr>
          <a:xfrm flipH="1">
            <a:off x="3592860" y="3413178"/>
            <a:ext cx="957519" cy="36385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24" idx="2"/>
            <a:endCxn id="12" idx="0"/>
          </p:cNvCxnSpPr>
          <p:nvPr/>
        </p:nvCxnSpPr>
        <p:spPr>
          <a:xfrm>
            <a:off x="4550379" y="3413178"/>
            <a:ext cx="381661" cy="1455981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24" idx="2"/>
          </p:cNvCxnSpPr>
          <p:nvPr/>
        </p:nvCxnSpPr>
        <p:spPr>
          <a:xfrm>
            <a:off x="4550379" y="3413178"/>
            <a:ext cx="1317765" cy="29924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96" name="Прямая со стрелкой 4095"/>
          <p:cNvCxnSpPr/>
          <p:nvPr/>
        </p:nvCxnSpPr>
        <p:spPr>
          <a:xfrm flipV="1">
            <a:off x="2015856" y="5063567"/>
            <a:ext cx="251888" cy="3096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97" name="TextBox 4096"/>
          <p:cNvSpPr txBox="1"/>
          <p:nvPr/>
        </p:nvSpPr>
        <p:spPr>
          <a:xfrm>
            <a:off x="2141800" y="51152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452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Software-Defined Network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5DCA-DE49-402A-8AF8-8AA1B044ABB8}" type="slidenum">
              <a:rPr lang="ru-RU" smtClean="0"/>
              <a:t>5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31840" y="1844824"/>
            <a:ext cx="2736304" cy="936104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Controller</a:t>
            </a:r>
            <a:endParaRPr lang="ru-RU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49860"/>
            <a:ext cx="11811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92" y="5157192"/>
            <a:ext cx="100012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607" y="2365593"/>
            <a:ext cx="6286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720652" y="3777034"/>
            <a:ext cx="1872208" cy="74047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Switch</a:t>
            </a:r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95936" y="4869159"/>
            <a:ext cx="1872208" cy="74047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Switch</a:t>
            </a:r>
            <a:r>
              <a:rPr lang="ru-RU" sz="2000" dirty="0" smtClean="0"/>
              <a:t>2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868144" y="3712425"/>
            <a:ext cx="1872208" cy="74047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Switch</a:t>
            </a:r>
            <a:r>
              <a:rPr lang="ru-RU" sz="2000" dirty="0" smtClean="0"/>
              <a:t>3</a:t>
            </a:r>
            <a:endParaRPr lang="ru-RU" sz="20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634298" y="3113931"/>
            <a:ext cx="763116" cy="64346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4099" idx="3"/>
          </p:cNvCxnSpPr>
          <p:nvPr/>
        </p:nvCxnSpPr>
        <p:spPr>
          <a:xfrm flipV="1">
            <a:off x="1545517" y="4517504"/>
            <a:ext cx="851897" cy="109212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592860" y="4517504"/>
            <a:ext cx="403076" cy="35165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5868144" y="4452895"/>
            <a:ext cx="288032" cy="4162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7306762" y="3113931"/>
            <a:ext cx="79170" cy="5984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Стрелка вниз 23"/>
          <p:cNvSpPr/>
          <p:nvPr/>
        </p:nvSpPr>
        <p:spPr>
          <a:xfrm>
            <a:off x="4308063" y="2808505"/>
            <a:ext cx="484632" cy="604673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>
            <a:stCxn id="24" idx="2"/>
          </p:cNvCxnSpPr>
          <p:nvPr/>
        </p:nvCxnSpPr>
        <p:spPr>
          <a:xfrm flipH="1">
            <a:off x="3592860" y="3413178"/>
            <a:ext cx="957519" cy="36385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24" idx="2"/>
            <a:endCxn id="12" idx="0"/>
          </p:cNvCxnSpPr>
          <p:nvPr/>
        </p:nvCxnSpPr>
        <p:spPr>
          <a:xfrm>
            <a:off x="4550379" y="3413178"/>
            <a:ext cx="381661" cy="1455981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24" idx="2"/>
          </p:cNvCxnSpPr>
          <p:nvPr/>
        </p:nvCxnSpPr>
        <p:spPr>
          <a:xfrm>
            <a:off x="4550379" y="3413178"/>
            <a:ext cx="1317765" cy="29924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96" name="Прямая со стрелкой 4095"/>
          <p:cNvCxnSpPr/>
          <p:nvPr/>
        </p:nvCxnSpPr>
        <p:spPr>
          <a:xfrm flipV="1">
            <a:off x="2015856" y="5063567"/>
            <a:ext cx="251888" cy="3096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97" name="TextBox 4096"/>
          <p:cNvSpPr txBox="1"/>
          <p:nvPr/>
        </p:nvSpPr>
        <p:spPr>
          <a:xfrm>
            <a:off x="2141800" y="51152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cxnSp>
        <p:nvCxnSpPr>
          <p:cNvPr id="4102" name="Прямая со стрелкой 4101"/>
          <p:cNvCxnSpPr/>
          <p:nvPr/>
        </p:nvCxnSpPr>
        <p:spPr>
          <a:xfrm flipV="1">
            <a:off x="3592860" y="3251418"/>
            <a:ext cx="403076" cy="2366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03" name="TextBox 4102"/>
          <p:cNvSpPr txBox="1"/>
          <p:nvPr/>
        </p:nvSpPr>
        <p:spPr>
          <a:xfrm>
            <a:off x="3592860" y="30689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77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Software-Defined Network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5DCA-DE49-402A-8AF8-8AA1B044ABB8}" type="slidenum">
              <a:rPr lang="ru-RU" smtClean="0"/>
              <a:t>6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31840" y="1844824"/>
            <a:ext cx="2736304" cy="936104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Controller</a:t>
            </a:r>
            <a:endParaRPr lang="ru-RU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49860"/>
            <a:ext cx="11811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92" y="5157192"/>
            <a:ext cx="100012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607" y="2365593"/>
            <a:ext cx="6286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720652" y="3777034"/>
            <a:ext cx="1872208" cy="74047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Switch</a:t>
            </a:r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95936" y="4869159"/>
            <a:ext cx="1872208" cy="74047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Switch</a:t>
            </a:r>
            <a:r>
              <a:rPr lang="ru-RU" sz="2000" dirty="0" smtClean="0"/>
              <a:t>2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868144" y="3712425"/>
            <a:ext cx="1872208" cy="74047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Switch</a:t>
            </a:r>
            <a:r>
              <a:rPr lang="ru-RU" sz="2000" dirty="0" smtClean="0"/>
              <a:t>3</a:t>
            </a:r>
            <a:endParaRPr lang="ru-RU" sz="20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634298" y="3113931"/>
            <a:ext cx="763116" cy="64346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4099" idx="3"/>
          </p:cNvCxnSpPr>
          <p:nvPr/>
        </p:nvCxnSpPr>
        <p:spPr>
          <a:xfrm flipV="1">
            <a:off x="1545517" y="4517504"/>
            <a:ext cx="851897" cy="109212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592860" y="4517504"/>
            <a:ext cx="403076" cy="35165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5868144" y="4452895"/>
            <a:ext cx="288032" cy="4162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7306762" y="3113931"/>
            <a:ext cx="79170" cy="5984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Стрелка вниз 23"/>
          <p:cNvSpPr/>
          <p:nvPr/>
        </p:nvSpPr>
        <p:spPr>
          <a:xfrm>
            <a:off x="4308063" y="2808505"/>
            <a:ext cx="484632" cy="604673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>
            <a:stCxn id="24" idx="2"/>
          </p:cNvCxnSpPr>
          <p:nvPr/>
        </p:nvCxnSpPr>
        <p:spPr>
          <a:xfrm flipH="1">
            <a:off x="3592860" y="3413178"/>
            <a:ext cx="957519" cy="36385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24" idx="2"/>
            <a:endCxn id="12" idx="0"/>
          </p:cNvCxnSpPr>
          <p:nvPr/>
        </p:nvCxnSpPr>
        <p:spPr>
          <a:xfrm>
            <a:off x="4550379" y="3413178"/>
            <a:ext cx="381661" cy="1455981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24" idx="2"/>
          </p:cNvCxnSpPr>
          <p:nvPr/>
        </p:nvCxnSpPr>
        <p:spPr>
          <a:xfrm>
            <a:off x="4550379" y="3413178"/>
            <a:ext cx="1317765" cy="29924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96" name="Прямая со стрелкой 4095"/>
          <p:cNvCxnSpPr/>
          <p:nvPr/>
        </p:nvCxnSpPr>
        <p:spPr>
          <a:xfrm flipV="1">
            <a:off x="2015856" y="5063567"/>
            <a:ext cx="251888" cy="3096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97" name="TextBox 4096"/>
          <p:cNvSpPr txBox="1"/>
          <p:nvPr/>
        </p:nvSpPr>
        <p:spPr>
          <a:xfrm>
            <a:off x="2141800" y="51152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cxnSp>
        <p:nvCxnSpPr>
          <p:cNvPr id="4102" name="Прямая со стрелкой 4101"/>
          <p:cNvCxnSpPr/>
          <p:nvPr/>
        </p:nvCxnSpPr>
        <p:spPr>
          <a:xfrm flipV="1">
            <a:off x="3592860" y="3251418"/>
            <a:ext cx="403076" cy="2366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03" name="TextBox 4102"/>
          <p:cNvSpPr txBox="1"/>
          <p:nvPr/>
        </p:nvSpPr>
        <p:spPr>
          <a:xfrm>
            <a:off x="3592860" y="30689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cxnSp>
        <p:nvCxnSpPr>
          <p:cNvPr id="4105" name="Прямая со стрелкой 4104"/>
          <p:cNvCxnSpPr/>
          <p:nvPr/>
        </p:nvCxnSpPr>
        <p:spPr>
          <a:xfrm flipH="1">
            <a:off x="3894546" y="3712426"/>
            <a:ext cx="413517" cy="2206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06" name="TextBox 4105"/>
          <p:cNvSpPr txBox="1"/>
          <p:nvPr/>
        </p:nvSpPr>
        <p:spPr>
          <a:xfrm>
            <a:off x="4101304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77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Software-Defined Network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5DCA-DE49-402A-8AF8-8AA1B044ABB8}" type="slidenum">
              <a:rPr lang="ru-RU" smtClean="0"/>
              <a:t>7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31840" y="1844824"/>
            <a:ext cx="2736304" cy="936104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Controller</a:t>
            </a:r>
            <a:endParaRPr lang="ru-RU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49860"/>
            <a:ext cx="11811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92" y="5157192"/>
            <a:ext cx="100012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607" y="2365593"/>
            <a:ext cx="6286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720652" y="3777034"/>
            <a:ext cx="1872208" cy="74047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Switch</a:t>
            </a:r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95936" y="4869159"/>
            <a:ext cx="1872208" cy="74047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Switch</a:t>
            </a:r>
            <a:r>
              <a:rPr lang="ru-RU" sz="2000" dirty="0" smtClean="0"/>
              <a:t>2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868144" y="3712425"/>
            <a:ext cx="1872208" cy="74047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Switch</a:t>
            </a:r>
            <a:r>
              <a:rPr lang="ru-RU" sz="2000" dirty="0" smtClean="0"/>
              <a:t>3</a:t>
            </a:r>
            <a:endParaRPr lang="ru-RU" sz="20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634298" y="3113931"/>
            <a:ext cx="763116" cy="64346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4099" idx="3"/>
          </p:cNvCxnSpPr>
          <p:nvPr/>
        </p:nvCxnSpPr>
        <p:spPr>
          <a:xfrm flipV="1">
            <a:off x="1545517" y="4517504"/>
            <a:ext cx="851897" cy="109212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592860" y="4517504"/>
            <a:ext cx="403076" cy="35165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5868144" y="4452895"/>
            <a:ext cx="288032" cy="4162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7306762" y="3113931"/>
            <a:ext cx="79170" cy="5984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Стрелка вниз 23"/>
          <p:cNvSpPr/>
          <p:nvPr/>
        </p:nvSpPr>
        <p:spPr>
          <a:xfrm>
            <a:off x="4308063" y="2808505"/>
            <a:ext cx="484632" cy="604673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>
            <a:stCxn id="24" idx="2"/>
          </p:cNvCxnSpPr>
          <p:nvPr/>
        </p:nvCxnSpPr>
        <p:spPr>
          <a:xfrm flipH="1">
            <a:off x="3592860" y="3413178"/>
            <a:ext cx="957519" cy="36385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24" idx="2"/>
            <a:endCxn id="12" idx="0"/>
          </p:cNvCxnSpPr>
          <p:nvPr/>
        </p:nvCxnSpPr>
        <p:spPr>
          <a:xfrm>
            <a:off x="4550379" y="3413178"/>
            <a:ext cx="381661" cy="1455981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24" idx="2"/>
          </p:cNvCxnSpPr>
          <p:nvPr/>
        </p:nvCxnSpPr>
        <p:spPr>
          <a:xfrm>
            <a:off x="4550379" y="3413178"/>
            <a:ext cx="1317765" cy="29924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96" name="Прямая со стрелкой 4095"/>
          <p:cNvCxnSpPr/>
          <p:nvPr/>
        </p:nvCxnSpPr>
        <p:spPr>
          <a:xfrm flipV="1">
            <a:off x="2015856" y="5063567"/>
            <a:ext cx="251888" cy="3096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97" name="TextBox 4096"/>
          <p:cNvSpPr txBox="1"/>
          <p:nvPr/>
        </p:nvSpPr>
        <p:spPr>
          <a:xfrm>
            <a:off x="2141800" y="51152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cxnSp>
        <p:nvCxnSpPr>
          <p:cNvPr id="4102" name="Прямая со стрелкой 4101"/>
          <p:cNvCxnSpPr/>
          <p:nvPr/>
        </p:nvCxnSpPr>
        <p:spPr>
          <a:xfrm flipV="1">
            <a:off x="3592860" y="3251418"/>
            <a:ext cx="403076" cy="2366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03" name="TextBox 4102"/>
          <p:cNvSpPr txBox="1"/>
          <p:nvPr/>
        </p:nvSpPr>
        <p:spPr>
          <a:xfrm>
            <a:off x="3592860" y="30689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cxnSp>
        <p:nvCxnSpPr>
          <p:cNvPr id="4105" name="Прямая со стрелкой 4104"/>
          <p:cNvCxnSpPr/>
          <p:nvPr/>
        </p:nvCxnSpPr>
        <p:spPr>
          <a:xfrm flipH="1">
            <a:off x="3894546" y="3712426"/>
            <a:ext cx="413517" cy="2206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06" name="TextBox 4105"/>
          <p:cNvSpPr txBox="1"/>
          <p:nvPr/>
        </p:nvSpPr>
        <p:spPr>
          <a:xfrm>
            <a:off x="4101304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cxnSp>
        <p:nvCxnSpPr>
          <p:cNvPr id="4108" name="Прямая со стрелкой 4107"/>
          <p:cNvCxnSpPr/>
          <p:nvPr/>
        </p:nvCxnSpPr>
        <p:spPr>
          <a:xfrm>
            <a:off x="3817135" y="4376734"/>
            <a:ext cx="357601" cy="240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09" name="TextBox 4108"/>
          <p:cNvSpPr txBox="1"/>
          <p:nvPr/>
        </p:nvSpPr>
        <p:spPr>
          <a:xfrm>
            <a:off x="3982282" y="42210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77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SDN features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dirty="0"/>
              <a:t>C</a:t>
            </a:r>
            <a:r>
              <a:rPr lang="en-US" dirty="0" smtClean="0"/>
              <a:t>ontrol </a:t>
            </a:r>
            <a:r>
              <a:rPr lang="en-US" dirty="0"/>
              <a:t>level </a:t>
            </a:r>
            <a:r>
              <a:rPr lang="en-US" dirty="0" smtClean="0"/>
              <a:t>is separated </a:t>
            </a:r>
            <a:r>
              <a:rPr lang="en-US" dirty="0"/>
              <a:t>from communication </a:t>
            </a:r>
            <a:r>
              <a:rPr lang="en-US" dirty="0" smtClean="0"/>
              <a:t>devices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Network management is programmable</a:t>
            </a:r>
          </a:p>
          <a:p>
            <a:pPr>
              <a:buClr>
                <a:schemeClr val="tx2"/>
              </a:buClr>
            </a:pPr>
            <a:r>
              <a:rPr lang="en-US" dirty="0" err="1" smtClean="0">
                <a:solidFill>
                  <a:schemeClr val="tx2"/>
                </a:solidFill>
              </a:rPr>
              <a:t>OpenFlow</a:t>
            </a:r>
            <a:r>
              <a:rPr lang="en-US" dirty="0" smtClean="0"/>
              <a:t> </a:t>
            </a:r>
            <a:r>
              <a:rPr lang="en-US" dirty="0" err="1" smtClean="0"/>
              <a:t>standart</a:t>
            </a:r>
            <a:endParaRPr lang="en-US" dirty="0" smtClean="0"/>
          </a:p>
          <a:p>
            <a:pPr>
              <a:buClr>
                <a:schemeClr val="tx2"/>
              </a:buClr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7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Flow table. Rule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15DCA-DE49-402A-8AF8-8AA1B044ABB8}" type="slidenum">
              <a:rPr lang="ru-RU" smtClean="0"/>
              <a:t>9</a:t>
            </a:fld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1598066"/>
            <a:ext cx="8229600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lvl="1"/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662375"/>
              </p:ext>
            </p:extLst>
          </p:nvPr>
        </p:nvGraphicFramePr>
        <p:xfrm>
          <a:off x="1561481" y="1963688"/>
          <a:ext cx="6096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Field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Field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Field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Field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42384" y="3269014"/>
            <a:ext cx="14089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Pattern</a:t>
            </a:r>
            <a:endParaRPr lang="ru-RU" sz="32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212940" y="4167042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Priority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623904" y="3558531"/>
            <a:ext cx="1582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Timeout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278246" y="4102974"/>
            <a:ext cx="14205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Actions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552841" y="5419811"/>
            <a:ext cx="25911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sz="3200" dirty="0" smtClean="0"/>
              <a:t>modify</a:t>
            </a:r>
            <a:r>
              <a:rPr lang="ru-RU" sz="3200" dirty="0" smtClean="0"/>
              <a:t>(</a:t>
            </a:r>
            <a:r>
              <a:rPr lang="en-US" sz="3200" i="1" dirty="0" smtClean="0"/>
              <a:t>h</a:t>
            </a:r>
            <a:r>
              <a:rPr lang="ru-RU" sz="3200" i="1" dirty="0" smtClean="0"/>
              <a:t>,</a:t>
            </a:r>
            <a:r>
              <a:rPr lang="en-US" sz="3200" i="1" dirty="0" smtClean="0"/>
              <a:t>n</a:t>
            </a:r>
            <a:r>
              <a:rPr lang="ru-RU" sz="3200" dirty="0" smtClean="0"/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45929" y="5419811"/>
            <a:ext cx="24593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sz="3200" dirty="0" smtClean="0"/>
              <a:t>output</a:t>
            </a:r>
            <a:r>
              <a:rPr lang="ru-RU" sz="3200" dirty="0" smtClean="0"/>
              <a:t>(</a:t>
            </a:r>
            <a:r>
              <a:rPr lang="en-US" sz="3200" i="1" dirty="0" smtClean="0"/>
              <a:t>op</a:t>
            </a:r>
            <a:r>
              <a:rPr lang="ru-RU" sz="3200" dirty="0" smtClean="0"/>
              <a:t>)</a:t>
            </a:r>
          </a:p>
        </p:txBody>
      </p:sp>
      <p:cxnSp>
        <p:nvCxnSpPr>
          <p:cNvPr id="15" name="Прямая со стрелкой 14"/>
          <p:cNvCxnSpPr>
            <a:stCxn id="8" idx="0"/>
          </p:cNvCxnSpPr>
          <p:nvPr/>
        </p:nvCxnSpPr>
        <p:spPr>
          <a:xfrm flipV="1">
            <a:off x="2246840" y="2420888"/>
            <a:ext cx="0" cy="84812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9" idx="0"/>
          </p:cNvCxnSpPr>
          <p:nvPr/>
        </p:nvCxnSpPr>
        <p:spPr>
          <a:xfrm flipV="1">
            <a:off x="3918422" y="2420889"/>
            <a:ext cx="5506" cy="174615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5415146" y="2413460"/>
            <a:ext cx="0" cy="111147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1" idx="0"/>
          </p:cNvCxnSpPr>
          <p:nvPr/>
        </p:nvCxnSpPr>
        <p:spPr>
          <a:xfrm flipV="1">
            <a:off x="6988537" y="2420889"/>
            <a:ext cx="0" cy="168208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6084168" y="4628987"/>
            <a:ext cx="613481" cy="790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 flipV="1">
            <a:off x="7308304" y="4628987"/>
            <a:ext cx="792088" cy="790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95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19353</TotalTime>
  <Words>639</Words>
  <Application>Microsoft Office PowerPoint</Application>
  <PresentationFormat>Экран (4:3)</PresentationFormat>
  <Paragraphs>182</Paragraphs>
  <Slides>19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UPPAAL-based Software-Defined Network Verification</vt:lpstr>
      <vt:lpstr>Plan</vt:lpstr>
      <vt:lpstr>Computer network</vt:lpstr>
      <vt:lpstr>Software-Defined Network</vt:lpstr>
      <vt:lpstr>Software-Defined Network</vt:lpstr>
      <vt:lpstr>Software-Defined Network</vt:lpstr>
      <vt:lpstr>Software-Defined Network</vt:lpstr>
      <vt:lpstr>SDN features</vt:lpstr>
      <vt:lpstr>Flow table. Rule</vt:lpstr>
      <vt:lpstr>SDN invariants</vt:lpstr>
      <vt:lpstr>Timed Automata</vt:lpstr>
      <vt:lpstr>Timed Automata. Definition</vt:lpstr>
      <vt:lpstr>Timed Computation Tree Logic, TCTL</vt:lpstr>
      <vt:lpstr>TCTL, examples</vt:lpstr>
      <vt:lpstr>Formal model, UML diagram</vt:lpstr>
      <vt:lpstr>Translation algorithm</vt:lpstr>
      <vt:lpstr>Algorithm correctness</vt:lpstr>
      <vt:lpstr>Experiment</vt:lpstr>
      <vt:lpstr>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sony</dc:creator>
  <cp:lastModifiedBy>sony</cp:lastModifiedBy>
  <cp:revision>28</cp:revision>
  <dcterms:created xsi:type="dcterms:W3CDTF">2014-03-04T01:43:02Z</dcterms:created>
  <dcterms:modified xsi:type="dcterms:W3CDTF">2014-03-17T12:17:02Z</dcterms:modified>
</cp:coreProperties>
</file>