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4"/>
  </p:notesMasterIdLst>
  <p:sldIdLst>
    <p:sldId id="256" r:id="rId2"/>
    <p:sldId id="257" r:id="rId3"/>
    <p:sldId id="259" r:id="rId4"/>
    <p:sldId id="261" r:id="rId5"/>
    <p:sldId id="260" r:id="rId6"/>
    <p:sldId id="262" r:id="rId7"/>
    <p:sldId id="265" r:id="rId8"/>
    <p:sldId id="266" r:id="rId9"/>
    <p:sldId id="267" r:id="rId10"/>
    <p:sldId id="268" r:id="rId11"/>
    <p:sldId id="270" r:id="rId12"/>
    <p:sldId id="297" r:id="rId13"/>
    <p:sldId id="273" r:id="rId14"/>
    <p:sldId id="275" r:id="rId15"/>
    <p:sldId id="276" r:id="rId16"/>
    <p:sldId id="298" r:id="rId17"/>
    <p:sldId id="302" r:id="rId18"/>
    <p:sldId id="281" r:id="rId19"/>
    <p:sldId id="287" r:id="rId20"/>
    <p:sldId id="304" r:id="rId21"/>
    <p:sldId id="288" r:id="rId22"/>
    <p:sldId id="301" r:id="rId23"/>
    <p:sldId id="300" r:id="rId24"/>
    <p:sldId id="289" r:id="rId25"/>
    <p:sldId id="290" r:id="rId26"/>
    <p:sldId id="303" r:id="rId27"/>
    <p:sldId id="291" r:id="rId28"/>
    <p:sldId id="305" r:id="rId29"/>
    <p:sldId id="306" r:id="rId30"/>
    <p:sldId id="277" r:id="rId31"/>
    <p:sldId id="278" r:id="rId32"/>
    <p:sldId id="307" r:id="rId3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99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5" autoAdjust="0"/>
    <p:restoredTop sz="94600"/>
  </p:normalViewPr>
  <p:slideViewPr>
    <p:cSldViewPr>
      <p:cViewPr varScale="1">
        <p:scale>
          <a:sx n="112" d="100"/>
          <a:sy n="112" d="100"/>
        </p:scale>
        <p:origin x="11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3BF26-FB39-469D-8FB7-4D25C53C9535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FE3EA-EF15-4183-848B-6850D8C54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2C9E-08E9-417A-8484-B05AC86C2A6E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0EBD-C4CC-4EA1-8ACF-814603565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AD3E-2C06-4F3B-B4E8-CCB81DC62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AA46-6AEF-46C6-82F5-C198E47AD5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000240"/>
            <a:ext cx="7772400" cy="1143000"/>
          </a:xfrm>
        </p:spPr>
        <p:txBody>
          <a:bodyPr>
            <a:normAutofit/>
          </a:bodyPr>
          <a:lstStyle>
            <a:lvl1pPr algn="ctr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1065600" y="644400"/>
            <a:ext cx="7772400" cy="500062"/>
          </a:xfrm>
        </p:spPr>
        <p:txBody>
          <a:bodyPr/>
          <a:lstStyle>
            <a:lvl1pPr algn="ctr"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B1B0EBD-C4CC-4EA1-8ACF-81460356515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/>
          </p:nvPr>
        </p:nvSpPr>
        <p:spPr>
          <a:xfrm>
            <a:off x="252000" y="1224000"/>
            <a:ext cx="8640000" cy="900000"/>
          </a:xfrm>
        </p:spPr>
        <p:txBody>
          <a:bodyPr/>
          <a:lstStyle>
            <a:lvl1pPr>
              <a:buNone/>
              <a:defRPr sz="2000" i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6"/>
          <p:cNvSpPr>
            <a:spLocks noGrp="1"/>
          </p:cNvSpPr>
          <p:nvPr>
            <p:ph type="body" sz="quarter" idx="13"/>
          </p:nvPr>
        </p:nvSpPr>
        <p:spPr>
          <a:xfrm>
            <a:off x="252000" y="3348000"/>
            <a:ext cx="8640000" cy="28260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2000" y="252000"/>
            <a:ext cx="8640000" cy="720000"/>
          </a:xfrm>
        </p:spPr>
        <p:txBody>
          <a:bodyPr/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6"/>
          <p:cNvSpPr>
            <a:spLocks noGrp="1"/>
          </p:cNvSpPr>
          <p:nvPr>
            <p:ph type="body" sz="quarter" idx="14"/>
          </p:nvPr>
        </p:nvSpPr>
        <p:spPr>
          <a:xfrm>
            <a:off x="252000" y="2376000"/>
            <a:ext cx="8640000" cy="720000"/>
          </a:xfrm>
        </p:spPr>
        <p:txBody>
          <a:bodyPr>
            <a:normAutofit/>
          </a:bodyPr>
          <a:lstStyle>
            <a:lvl1pPr>
              <a:buNone/>
              <a:defRPr lang="ru-RU" sz="28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CBD4-EF28-4301-B128-D406E7BCA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A28C-55E0-4C36-9D88-7D79CF2F4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353-9F9E-456F-9C09-F59E0BF52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6F3-5712-461E-A081-EE731E6C8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1A43-EAC0-43C4-9D56-35AD5815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83FB-13CD-4760-A286-47BA20486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F8E2-D8B7-4C3B-89BF-4619284FA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864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000" y="1224000"/>
            <a:ext cx="8640000" cy="495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2102C9E-08E9-417A-8484-B05AC86C2A6E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5608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1B0EBD-C4CC-4EA1-8ACF-814603565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МЕТОДЫ И АЛГОРИТМЫ ПРОВЕРКИ АДЕКВАТНОСТИ АНАЛИТИЧЕСКИХ МОДЕЛЕЙ ОРГАНИЗАЦИОННОЙ ДЕЯТЕЛЬНОСТИ ПРЕДПРИЯТИЯ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Инна Ивановна </a:t>
            </a:r>
            <a:r>
              <a:rPr lang="ru-RU" dirty="0" smtClean="0"/>
              <a:t>Григорьева</a:t>
            </a:r>
            <a:endParaRPr lang="ru-RU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ФГБОУ ВО «ТЮМЕНСКИЙ </a:t>
            </a:r>
            <a:r>
              <a:rPr lang="ru-RU" dirty="0" smtClean="0"/>
              <a:t>ГОСУДАРСТВЕННЫЙ </a:t>
            </a:r>
            <a:r>
              <a:rPr lang="ru-RU" dirty="0" smtClean="0"/>
              <a:t>УНИВЕРСИТЕТ»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Пространство состояний сети бизнес-процесса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err="1" smtClean="0">
                <a:cs typeface="Arial"/>
              </a:rPr>
              <a:t>δ</a:t>
            </a:r>
            <a:r>
              <a:rPr lang="ru-RU" dirty="0" err="1" smtClean="0">
                <a:cs typeface="Arial"/>
              </a:rPr>
              <a:t> </a:t>
            </a:r>
            <a:r>
              <a:rPr lang="ru-RU" dirty="0">
                <a:cs typeface="Arial"/>
              </a:rPr>
              <a:t>– функция следующего состояния:</a:t>
            </a:r>
          </a:p>
          <a:p>
            <a:pPr marL="360000" indent="0">
              <a:buNone/>
            </a:pPr>
            <a:r>
              <a:rPr lang="ru-RU" i="1" dirty="0" err="1"/>
              <a:t>δ</a:t>
            </a:r>
            <a:r>
              <a:rPr lang="ru-RU" i="1" dirty="0"/>
              <a:t>(</a:t>
            </a:r>
            <a:r>
              <a:rPr lang="en-US" i="1" dirty="0"/>
              <a:t>M</a:t>
            </a:r>
            <a:r>
              <a:rPr lang="en-US" i="1" dirty="0" smtClean="0"/>
              <a:t>,</a:t>
            </a:r>
            <a:r>
              <a:rPr lang="ru-RU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ru-RU" i="1" dirty="0"/>
              <a:t>)</a:t>
            </a:r>
            <a:r>
              <a:rPr lang="en-US" i="1" dirty="0"/>
              <a:t> – </a:t>
            </a:r>
            <a:r>
              <a:rPr lang="ru-RU" dirty="0"/>
              <a:t>не определена, если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ru-RU" dirty="0"/>
              <a:t> не разрешено в </a:t>
            </a:r>
            <a:r>
              <a:rPr lang="en-US" i="1" dirty="0"/>
              <a:t>M</a:t>
            </a:r>
            <a:r>
              <a:rPr lang="ru-RU" dirty="0" smtClean="0"/>
              <a:t>,                       </a:t>
            </a:r>
            <a:r>
              <a:rPr lang="ru-RU" i="1" dirty="0" smtClean="0"/>
              <a:t>(6)</a:t>
            </a:r>
            <a:endParaRPr lang="en-US" i="1" dirty="0"/>
          </a:p>
          <a:p>
            <a:pPr marL="360000" indent="0">
              <a:buNone/>
            </a:pPr>
            <a:r>
              <a:rPr lang="ru-RU" i="1" dirty="0" err="1"/>
              <a:t>δ</a:t>
            </a:r>
            <a:r>
              <a:rPr lang="ru-RU" i="1" dirty="0"/>
              <a:t>(</a:t>
            </a:r>
            <a:r>
              <a:rPr lang="en-US" i="1" dirty="0"/>
              <a:t>M</a:t>
            </a:r>
            <a:r>
              <a:rPr lang="en-US" i="1" dirty="0" smtClean="0"/>
              <a:t>,</a:t>
            </a:r>
            <a:r>
              <a:rPr lang="ru-RU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ru-RU" i="1" dirty="0"/>
              <a:t>)</a:t>
            </a:r>
            <a:r>
              <a:rPr lang="en-US" i="1" dirty="0"/>
              <a:t>=M’ – </a:t>
            </a:r>
            <a:r>
              <a:rPr lang="ru-RU" dirty="0"/>
              <a:t>определена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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ru-RU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i="1" dirty="0" smtClean="0"/>
              <a:t>, </a:t>
            </a:r>
            <a:r>
              <a:rPr lang="ru-RU" dirty="0" smtClean="0"/>
              <a:t>т.е.</a:t>
            </a:r>
            <a:r>
              <a:rPr lang="ru-RU" i="1" dirty="0" smtClean="0"/>
              <a:t> </a:t>
            </a:r>
            <a:r>
              <a:rPr lang="ru-RU" dirty="0" smtClean="0"/>
              <a:t>если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ru-RU" dirty="0"/>
              <a:t> разрешено в </a:t>
            </a:r>
            <a:r>
              <a:rPr lang="en-US" i="1" dirty="0"/>
              <a:t>M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en-US" i="1" dirty="0" smtClean="0">
              <a:cs typeface="Arial"/>
            </a:endParaRPr>
          </a:p>
          <a:p>
            <a:pPr marL="0" indent="0">
              <a:buNone/>
            </a:pPr>
            <a:r>
              <a:rPr lang="ru-RU" i="1" dirty="0" smtClean="0">
                <a:cs typeface="Arial"/>
              </a:rPr>
              <a:t>Утверждение 5.</a:t>
            </a:r>
          </a:p>
          <a:p>
            <a:pPr marL="0" indent="0" algn="ctr">
              <a:buNone/>
            </a:pPr>
            <a:r>
              <a:rPr lang="ru-RU" i="1" dirty="0" err="1" smtClean="0">
                <a:cs typeface="Arial"/>
              </a:rPr>
              <a:t>δ </a:t>
            </a:r>
            <a:r>
              <a:rPr lang="ru-RU" i="1" dirty="0" smtClean="0"/>
              <a:t>: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n</a:t>
            </a:r>
            <a:r>
              <a:rPr lang="en-US" i="1" dirty="0" smtClean="0"/>
              <a:t> x A </a:t>
            </a:r>
            <a:r>
              <a:rPr lang="en-US" i="1" dirty="0" smtClean="0">
                <a:latin typeface="Cambria Math"/>
                <a:ea typeface="Cambria Math"/>
              </a:rPr>
              <a:t>⟶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n</a:t>
            </a:r>
            <a:r>
              <a:rPr lang="ru-RU" i="1" dirty="0" smtClean="0"/>
              <a:t>,     (7)</a:t>
            </a:r>
          </a:p>
          <a:p>
            <a:pPr marL="0" indent="0">
              <a:buNone/>
            </a:pPr>
            <a:r>
              <a:rPr lang="ru-RU" dirty="0" smtClean="0"/>
              <a:t>где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n</a:t>
            </a:r>
            <a:r>
              <a:rPr lang="ru-RU" dirty="0" smtClean="0"/>
              <a:t> – пространство состояний.</a:t>
            </a:r>
            <a:endParaRPr lang="en-US" dirty="0" smtClean="0"/>
          </a:p>
          <a:p>
            <a:pPr marL="36000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dirty="0" smtClean="0">
                <a:cs typeface="Arial"/>
              </a:rPr>
              <a:t>Утверждение 6.</a:t>
            </a:r>
          </a:p>
          <a:p>
            <a:pPr marL="0" indent="0">
              <a:buNone/>
            </a:pPr>
            <a:r>
              <a:rPr lang="ru-RU" dirty="0" smtClean="0"/>
              <a:t>Множество достижимости </a:t>
            </a:r>
            <a:r>
              <a:rPr lang="en-US" i="1" dirty="0" smtClean="0"/>
              <a:t>R(BP,</a:t>
            </a:r>
            <a:r>
              <a:rPr lang="ru-RU" i="1" dirty="0" smtClean="0"/>
              <a:t> </a:t>
            </a:r>
            <a:r>
              <a:rPr lang="en-US" i="1" dirty="0" smtClean="0"/>
              <a:t>M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ru-RU" dirty="0" smtClean="0"/>
              <a:t>сети </a:t>
            </a:r>
            <a:r>
              <a:rPr lang="ru-RU" dirty="0"/>
              <a:t>бизнес-процесса </a:t>
            </a:r>
            <a:r>
              <a:rPr lang="en-US" i="1" dirty="0" smtClean="0"/>
              <a:t>BP=</a:t>
            </a:r>
            <a:r>
              <a:rPr lang="ru-RU" i="1" dirty="0" smtClean="0"/>
              <a:t>(</a:t>
            </a:r>
            <a:r>
              <a:rPr lang="en-US" i="1" dirty="0" smtClean="0"/>
              <a:t>F,</a:t>
            </a:r>
            <a:r>
              <a:rPr lang="ru-RU" i="1" dirty="0" smtClean="0"/>
              <a:t> </a:t>
            </a:r>
            <a:r>
              <a:rPr lang="en-US" i="1" dirty="0" smtClean="0"/>
              <a:t>A,</a:t>
            </a:r>
            <a:r>
              <a:rPr lang="ru-RU" i="1" dirty="0" smtClean="0"/>
              <a:t> </a:t>
            </a:r>
            <a:r>
              <a:rPr lang="en-US" i="1" dirty="0" smtClean="0"/>
              <a:t>I,</a:t>
            </a:r>
            <a:r>
              <a:rPr lang="ru-RU" i="1" dirty="0" smtClean="0"/>
              <a:t> </a:t>
            </a:r>
            <a:r>
              <a:rPr lang="en-US" i="1" dirty="0" smtClean="0"/>
              <a:t>O</a:t>
            </a:r>
            <a:r>
              <a:rPr lang="ru-RU" i="1" dirty="0" smtClean="0"/>
              <a:t>, </a:t>
            </a:r>
            <a:r>
              <a:rPr lang="en-US" i="1" dirty="0" smtClean="0"/>
              <a:t>M)</a:t>
            </a:r>
            <a:r>
              <a:rPr lang="ru-RU" i="1" dirty="0" smtClean="0"/>
              <a:t> </a:t>
            </a:r>
            <a:r>
              <a:rPr lang="ru-RU" dirty="0" smtClean="0"/>
              <a:t>есть </a:t>
            </a:r>
            <a:r>
              <a:rPr lang="ru-RU" dirty="0"/>
              <a:t>множество </a:t>
            </a:r>
            <a:r>
              <a:rPr lang="ru-RU" dirty="0" smtClean="0"/>
              <a:t>маркировок, определенных следующим </a:t>
            </a:r>
            <a:r>
              <a:rPr lang="ru-RU" dirty="0"/>
              <a:t>образом: </a:t>
            </a:r>
            <a:endParaRPr lang="ru-RU" dirty="0" smtClean="0"/>
          </a:p>
          <a:p>
            <a:pPr marL="457200" indent="-457200">
              <a:buFont typeface="+mj-lt"/>
              <a:buAutoNum type="arabicParenR"/>
            </a:pPr>
            <a:r>
              <a:rPr lang="en-US" i="1" dirty="0" smtClean="0"/>
              <a:t>M </a:t>
            </a:r>
            <a:r>
              <a:rPr lang="en-US" dirty="0" smtClean="0">
                <a:ea typeface="MS Gothic"/>
                <a:cs typeface="Times New Roman"/>
              </a:rPr>
              <a:t>∈</a:t>
            </a:r>
            <a:r>
              <a:rPr lang="ru-RU" i="1" dirty="0" smtClean="0">
                <a:ea typeface="MS Gothic"/>
                <a:cs typeface="Times New Roman"/>
              </a:rPr>
              <a:t> </a:t>
            </a:r>
            <a:r>
              <a:rPr lang="en-US" i="1" dirty="0" smtClean="0"/>
              <a:t>R(BP,</a:t>
            </a:r>
            <a:r>
              <a:rPr lang="ru-RU" i="1" dirty="0" smtClean="0"/>
              <a:t> </a:t>
            </a:r>
            <a:r>
              <a:rPr lang="en-US" i="1" dirty="0" smtClean="0"/>
              <a:t>M)</a:t>
            </a:r>
            <a:r>
              <a:rPr lang="ru-RU" i="1" dirty="0" smtClean="0"/>
              <a:t>; 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если </a:t>
            </a:r>
            <a:r>
              <a:rPr lang="en-US" i="1" dirty="0" smtClean="0"/>
              <a:t>M’ </a:t>
            </a:r>
            <a:r>
              <a:rPr lang="en-US" dirty="0" smtClean="0">
                <a:ea typeface="MS Gothic"/>
                <a:cs typeface="Times New Roman"/>
              </a:rPr>
              <a:t>∈</a:t>
            </a:r>
            <a:r>
              <a:rPr lang="ru-RU" i="1" dirty="0" smtClean="0">
                <a:ea typeface="MS Gothic"/>
                <a:cs typeface="Times New Roman"/>
              </a:rPr>
              <a:t> </a:t>
            </a:r>
            <a:r>
              <a:rPr lang="en-US" i="1" dirty="0" smtClean="0"/>
              <a:t>R(BP,</a:t>
            </a:r>
            <a:r>
              <a:rPr lang="ru-RU" i="1" dirty="0" smtClean="0"/>
              <a:t> </a:t>
            </a:r>
            <a:r>
              <a:rPr lang="en-US" i="1" dirty="0" smtClean="0"/>
              <a:t>M)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i="1" dirty="0" smtClean="0"/>
              <a:t>M’’=</a:t>
            </a:r>
            <a:r>
              <a:rPr lang="ru-RU" i="1" dirty="0" err="1" smtClean="0"/>
              <a:t>δ</a:t>
            </a:r>
            <a:r>
              <a:rPr lang="ru-RU" i="1" dirty="0" smtClean="0"/>
              <a:t>(</a:t>
            </a:r>
            <a:r>
              <a:rPr lang="en-US" i="1" dirty="0" smtClean="0"/>
              <a:t>M’,</a:t>
            </a:r>
            <a:r>
              <a:rPr lang="ru-RU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ru-RU" i="1" dirty="0" smtClean="0"/>
              <a:t>)</a:t>
            </a:r>
            <a:r>
              <a:rPr lang="en-US" i="1" dirty="0" smtClean="0"/>
              <a:t> </a:t>
            </a:r>
            <a:r>
              <a:rPr lang="ru-RU" dirty="0" smtClean="0"/>
              <a:t>для некоторого</a:t>
            </a:r>
            <a:r>
              <a:rPr lang="ru-RU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 smtClean="0">
                <a:ea typeface="MS Gothic"/>
                <a:cs typeface="Times New Roman"/>
              </a:rPr>
              <a:t>∈</a:t>
            </a:r>
            <a:r>
              <a:rPr lang="ru-RU" i="1" dirty="0" smtClean="0">
                <a:ea typeface="MS Gothic"/>
                <a:cs typeface="Times New Roman"/>
              </a:rPr>
              <a:t> </a:t>
            </a:r>
            <a:r>
              <a:rPr lang="en-US" i="1" dirty="0" smtClean="0">
                <a:ea typeface="MS Gothic"/>
                <a:cs typeface="Times New Roman"/>
              </a:rPr>
              <a:t>A</a:t>
            </a:r>
            <a:r>
              <a:rPr lang="ru-RU" i="1" dirty="0" smtClean="0">
                <a:ea typeface="MS Gothic"/>
                <a:cs typeface="Times New Roman"/>
              </a:rPr>
              <a:t>, </a:t>
            </a:r>
            <a:r>
              <a:rPr lang="ru-RU" dirty="0" smtClean="0">
                <a:ea typeface="MS Gothic"/>
                <a:cs typeface="Times New Roman"/>
              </a:rPr>
              <a:t>то</a:t>
            </a:r>
            <a:r>
              <a:rPr lang="ru-RU" i="1" dirty="0" smtClean="0">
                <a:ea typeface="MS Gothic"/>
                <a:cs typeface="Times New Roman"/>
              </a:rPr>
              <a:t> </a:t>
            </a:r>
            <a:r>
              <a:rPr lang="en-US" i="1" dirty="0" smtClean="0"/>
              <a:t>M’’ </a:t>
            </a:r>
            <a:r>
              <a:rPr lang="en-US" dirty="0" smtClean="0">
                <a:ea typeface="MS Gothic"/>
                <a:cs typeface="Times New Roman"/>
              </a:rPr>
              <a:t>∈</a:t>
            </a:r>
            <a:r>
              <a:rPr lang="ru-RU" i="1" dirty="0" smtClean="0">
                <a:ea typeface="MS Gothic"/>
                <a:cs typeface="Times New Roman"/>
              </a:rPr>
              <a:t> </a:t>
            </a:r>
            <a:r>
              <a:rPr lang="en-US" i="1" dirty="0" smtClean="0"/>
              <a:t>R(BP,</a:t>
            </a:r>
            <a:r>
              <a:rPr lang="ru-RU" i="1" dirty="0" smtClean="0"/>
              <a:t> </a:t>
            </a:r>
            <a:r>
              <a:rPr lang="en-US" i="1" dirty="0" smtClean="0"/>
              <a:t>M)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500034" y="1643050"/>
            <a:ext cx="142876" cy="64294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Соотношение элементов расширенной сети бизнес-процесса и элементов простой сети Петри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 bwMode="auto">
          <a:xfrm>
            <a:off x="2930400" y="1735200"/>
            <a:ext cx="3214710" cy="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Arial" pitchFamily="34" charset="0"/>
                <a:ea typeface="+mj-ea"/>
                <a:cs typeface="Arial" pitchFamily="34" charset="0"/>
              </a:rPr>
              <a:t>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=&gt; AND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2928926" y="3528000"/>
            <a:ext cx="3214710" cy="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XOR =&gt; OR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3000364" y="5313600"/>
            <a:ext cx="3214710" cy="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XOR =&gt; OR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57200"/>
            <a:ext cx="1971675" cy="109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7200" y="3142800"/>
            <a:ext cx="1805940" cy="109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7200" y="4957200"/>
            <a:ext cx="1800225" cy="109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9600" y="1357200"/>
            <a:ext cx="1971675" cy="109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5200" y="3114000"/>
            <a:ext cx="1577340" cy="1183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3600" y="4899600"/>
            <a:ext cx="1634490" cy="1183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 свойств сети Петри для анализа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1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8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1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Правило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исполнимости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сети бизнес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-процесса (ошибки исполнимости)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105" marR="871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Свойство сети Петри</a:t>
                      </a:r>
                    </a:p>
                  </a:txBody>
                  <a:tcPr marL="87105" marR="871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Бизнес-процесс не содержит циклов, либо последовательность действий в цикле может повторяться конечное число раз.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(зацикленные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действия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105" marR="87105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Ограниченность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105" marR="871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Каждое действие должно быть не заблокировано для выполнения;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действие может выполниться, если до этого выполнится определенная последовательность действий.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(тупиковые действия, «мертвые» действия, бесконечные действия)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105" marR="87105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Активность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(живость)</a:t>
                      </a: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105" marR="871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Для бизнес-процесса возможность перехода из предусловия в постусловие бизнес-процесса за конечное число действий;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возможность перехода из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действия </a:t>
                      </a:r>
                      <a:r>
                        <a:rPr lang="en-US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i="1" baseline="-25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ru-RU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en-US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i="1" baseline="-25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(недостижимые действия)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7105" marR="87105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Достижимость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Покрываемость</a:t>
                      </a:r>
                    </a:p>
                  </a:txBody>
                  <a:tcPr marL="87105" marR="871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>
                <a:solidFill>
                  <a:schemeClr val="tx1"/>
                </a:solidFill>
              </a:rPr>
              <a:pPr/>
              <a:t>12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анализа сети бизнес-процесса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Задача достижимости </a:t>
            </a:r>
            <a:r>
              <a:rPr lang="ru-RU" dirty="0" smtClean="0"/>
              <a:t>для сети бизнес-процесса </a:t>
            </a:r>
            <a:r>
              <a:rPr lang="ru-RU" i="1" dirty="0" smtClean="0"/>
              <a:t>ВР </a:t>
            </a:r>
            <a:r>
              <a:rPr lang="ru-RU" dirty="0" smtClean="0"/>
              <a:t>с начальной маркировкой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ru-RU" dirty="0" smtClean="0"/>
              <a:t>и маркировкой </a:t>
            </a:r>
            <a:r>
              <a:rPr lang="en-US" i="1" dirty="0" smtClean="0"/>
              <a:t>M’</a:t>
            </a:r>
            <a:r>
              <a:rPr lang="en-US" dirty="0" smtClean="0"/>
              <a:t> </a:t>
            </a:r>
            <a:r>
              <a:rPr lang="ru-RU" dirty="0" smtClean="0"/>
              <a:t>позволяет ответить на вопрос: существует ли </a:t>
            </a:r>
            <a:r>
              <a:rPr lang="en-US" i="1" dirty="0" smtClean="0"/>
              <a:t>M’ </a:t>
            </a:r>
            <a:r>
              <a:rPr lang="en-US" dirty="0" smtClean="0"/>
              <a:t>∈</a:t>
            </a:r>
            <a:r>
              <a:rPr lang="ru-RU" i="1" dirty="0" smtClean="0"/>
              <a:t> </a:t>
            </a:r>
            <a:r>
              <a:rPr lang="en-US" i="1" dirty="0" smtClean="0"/>
              <a:t>R(BP,</a:t>
            </a:r>
            <a:r>
              <a:rPr lang="ru-RU" i="1" dirty="0" smtClean="0"/>
              <a:t> </a:t>
            </a:r>
            <a:r>
              <a:rPr lang="en-US" i="1" dirty="0" smtClean="0"/>
              <a:t>M)</a:t>
            </a:r>
            <a:r>
              <a:rPr lang="ru-RU" dirty="0" smtClean="0"/>
              <a:t>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Задача покрываемости </a:t>
            </a:r>
            <a:r>
              <a:rPr lang="ru-RU" dirty="0" smtClean="0"/>
              <a:t>для сети бизнес-процесса </a:t>
            </a:r>
            <a:r>
              <a:rPr lang="en-US" i="1" dirty="0" smtClean="0"/>
              <a:t>BP</a:t>
            </a:r>
            <a:r>
              <a:rPr lang="ru-RU" dirty="0" smtClean="0"/>
              <a:t> с начальной маркировкой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ru-RU" dirty="0" smtClean="0"/>
              <a:t>и маркировкой </a:t>
            </a:r>
            <a:r>
              <a:rPr lang="en-US" i="1" dirty="0" smtClean="0"/>
              <a:t>M’</a:t>
            </a:r>
            <a:r>
              <a:rPr lang="en-US" dirty="0" smtClean="0"/>
              <a:t> </a:t>
            </a:r>
            <a:r>
              <a:rPr lang="ru-RU" dirty="0" smtClean="0"/>
              <a:t>позволяет ответить на вопрос: существует ли такая достижимая маркировка </a:t>
            </a:r>
            <a:r>
              <a:rPr lang="en-US" i="1" dirty="0" smtClean="0"/>
              <a:t>M’’ </a:t>
            </a:r>
            <a:r>
              <a:rPr lang="en-US" dirty="0" smtClean="0">
                <a:ea typeface="MS Gothic"/>
              </a:rPr>
              <a:t>∈</a:t>
            </a:r>
            <a:r>
              <a:rPr lang="ru-RU" i="1" dirty="0" smtClean="0">
                <a:ea typeface="MS Gothic"/>
              </a:rPr>
              <a:t> </a:t>
            </a:r>
            <a:r>
              <a:rPr lang="en-US" i="1" dirty="0" smtClean="0"/>
              <a:t>R(BP,</a:t>
            </a:r>
            <a:r>
              <a:rPr lang="ru-RU" i="1" dirty="0" smtClean="0"/>
              <a:t> </a:t>
            </a:r>
            <a:r>
              <a:rPr lang="en-US" i="1" dirty="0" smtClean="0"/>
              <a:t>M)</a:t>
            </a:r>
            <a:r>
              <a:rPr lang="ru-RU" dirty="0" smtClean="0"/>
              <a:t>, что </a:t>
            </a:r>
            <a:r>
              <a:rPr lang="en-US" i="1" dirty="0" smtClean="0"/>
              <a:t>M’’ </a:t>
            </a:r>
            <a:r>
              <a:rPr lang="en-US" dirty="0" smtClean="0">
                <a:ea typeface="Cambria Math"/>
              </a:rPr>
              <a:t>≥</a:t>
            </a:r>
            <a:r>
              <a:rPr lang="en-US" i="1" dirty="0" smtClean="0"/>
              <a:t> M’</a:t>
            </a:r>
            <a:r>
              <a:rPr lang="ru-RU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Задача активности </a:t>
            </a:r>
            <a:r>
              <a:rPr lang="ru-RU" dirty="0" smtClean="0"/>
              <a:t>для сети бизнес-процесса </a:t>
            </a:r>
            <a:r>
              <a:rPr lang="en-US" i="1" dirty="0" smtClean="0"/>
              <a:t>BP</a:t>
            </a:r>
            <a:r>
              <a:rPr lang="ru-RU" dirty="0" smtClean="0"/>
              <a:t> с начальной маркировкой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ru-RU" dirty="0" smtClean="0"/>
              <a:t>и маркировкой </a:t>
            </a:r>
            <a:r>
              <a:rPr lang="en-US" i="1" dirty="0" smtClean="0"/>
              <a:t>M’</a:t>
            </a:r>
            <a:r>
              <a:rPr lang="ru-RU" i="1" dirty="0" smtClean="0"/>
              <a:t> </a:t>
            </a:r>
            <a:r>
              <a:rPr lang="ru-RU" dirty="0" smtClean="0"/>
              <a:t>позволяет установить, что действие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ru-RU" dirty="0" smtClean="0"/>
              <a:t> называется активным, если для </a:t>
            </a:r>
            <a:r>
              <a:rPr lang="ru-RU" i="1" dirty="0" smtClean="0">
                <a:ea typeface="Cambria Math"/>
              </a:rPr>
              <a:t>∀</a:t>
            </a:r>
            <a:r>
              <a:rPr lang="ru-RU" dirty="0" smtClean="0"/>
              <a:t> маркировки </a:t>
            </a:r>
            <a:r>
              <a:rPr lang="en-US" i="1" dirty="0" smtClean="0"/>
              <a:t>M’</a:t>
            </a:r>
            <a:r>
              <a:rPr lang="ru-RU" i="1" dirty="0" smtClean="0"/>
              <a:t>, </a:t>
            </a:r>
            <a:r>
              <a:rPr lang="ru-RU" dirty="0" smtClean="0"/>
              <a:t>достижимой из </a:t>
            </a:r>
            <a:r>
              <a:rPr lang="en-US" i="1" dirty="0" smtClean="0"/>
              <a:t>M</a:t>
            </a:r>
            <a:r>
              <a:rPr lang="ru-RU" dirty="0" smtClean="0"/>
              <a:t>, можно указать цепочку выполнения действий, которая приводит к выполнению действия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ru-RU" i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Задача ограниченности </a:t>
            </a:r>
            <a:r>
              <a:rPr lang="ru-RU" dirty="0" smtClean="0"/>
              <a:t>для сети бизнес-процесса </a:t>
            </a:r>
            <a:r>
              <a:rPr lang="en-US" i="1" dirty="0" smtClean="0"/>
              <a:t>BP</a:t>
            </a:r>
            <a:r>
              <a:rPr lang="ru-RU" dirty="0" smtClean="0"/>
              <a:t> определяется количеством маркеров потока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ru-RU" dirty="0"/>
              <a:t>.</a:t>
            </a:r>
            <a:r>
              <a:rPr lang="ru-RU" dirty="0" smtClean="0"/>
              <a:t> Поток 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ru-RU" dirty="0" smtClean="0"/>
              <a:t> </a:t>
            </a:r>
            <a:r>
              <a:rPr lang="en-US" dirty="0" smtClean="0"/>
              <a:t>∈</a:t>
            </a:r>
            <a:r>
              <a:rPr lang="ru-RU" dirty="0" smtClean="0"/>
              <a:t> </a:t>
            </a:r>
            <a:r>
              <a:rPr lang="en-US" i="1" dirty="0" smtClean="0"/>
              <a:t>F</a:t>
            </a:r>
            <a:r>
              <a:rPr lang="ru-RU" dirty="0" smtClean="0"/>
              <a:t> сети бизнес-процесса </a:t>
            </a:r>
            <a:r>
              <a:rPr lang="en-US" dirty="0" smtClean="0"/>
              <a:t> </a:t>
            </a:r>
            <a:r>
              <a:rPr lang="en-US" i="1" dirty="0" smtClean="0"/>
              <a:t>BP</a:t>
            </a:r>
            <a:r>
              <a:rPr lang="ru-RU" i="1" dirty="0" smtClean="0"/>
              <a:t> </a:t>
            </a:r>
            <a:r>
              <a:rPr lang="ru-RU" dirty="0" smtClean="0"/>
              <a:t>с начальной маркировкой </a:t>
            </a:r>
            <a:r>
              <a:rPr lang="en-US" i="1" dirty="0" smtClean="0"/>
              <a:t>M</a:t>
            </a:r>
            <a:r>
              <a:rPr lang="ru-RU" dirty="0" smtClean="0"/>
              <a:t> является            </a:t>
            </a:r>
            <a:r>
              <a:rPr lang="en-US" i="1" dirty="0" smtClean="0"/>
              <a:t>k</a:t>
            </a:r>
            <a:r>
              <a:rPr lang="ru-RU" dirty="0" smtClean="0"/>
              <a:t>-ограниченным, если </a:t>
            </a:r>
            <a:r>
              <a:rPr lang="en-US" dirty="0" smtClean="0"/>
              <a:t> </a:t>
            </a:r>
            <a:r>
              <a:rPr lang="en-US" i="1" dirty="0" smtClean="0"/>
              <a:t>M’(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</a:t>
            </a:r>
            <a:r>
              <a:rPr lang="ru-RU" dirty="0" smtClean="0"/>
              <a:t> ≤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ru-RU" dirty="0" smtClean="0"/>
              <a:t> для всех </a:t>
            </a:r>
            <a:r>
              <a:rPr lang="en-US" i="1" dirty="0" smtClean="0"/>
              <a:t>M’</a:t>
            </a:r>
            <a:r>
              <a:rPr lang="en-US" dirty="0" smtClean="0"/>
              <a:t> ∈</a:t>
            </a:r>
            <a:r>
              <a:rPr lang="ru-RU" dirty="0" smtClean="0"/>
              <a:t> </a:t>
            </a:r>
            <a:r>
              <a:rPr lang="en-US" i="1" dirty="0" smtClean="0"/>
              <a:t>R(BP,</a:t>
            </a:r>
            <a:r>
              <a:rPr lang="ru-RU" i="1" dirty="0" smtClean="0"/>
              <a:t> </a:t>
            </a:r>
            <a:r>
              <a:rPr lang="en-US" i="1" dirty="0" smtClean="0"/>
              <a:t>M)</a:t>
            </a:r>
            <a:r>
              <a:rPr lang="ru-RU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i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Алгоритм построения дерева достижимости сети бизнес-процесса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Шаг1.</a:t>
            </a:r>
            <a:r>
              <a:rPr lang="ru-RU" dirty="0" smtClean="0"/>
              <a:t> Определение маркировки </a:t>
            </a:r>
            <a:r>
              <a:rPr lang="en-US" i="1" dirty="0" smtClean="0"/>
              <a:t>M</a:t>
            </a:r>
            <a:r>
              <a:rPr lang="en-US" i="1" baseline="30000" dirty="0" smtClean="0"/>
              <a:t>0 </a:t>
            </a:r>
            <a:r>
              <a:rPr lang="ru-RU" dirty="0" smtClean="0"/>
              <a:t> сети </a:t>
            </a:r>
            <a:r>
              <a:rPr lang="en-US" i="1" dirty="0" smtClean="0"/>
              <a:t>BP</a:t>
            </a:r>
            <a:r>
              <a:rPr lang="en-US" dirty="0" smtClean="0"/>
              <a:t> </a:t>
            </a:r>
            <a:r>
              <a:rPr lang="ru-RU" dirty="0" smtClean="0"/>
              <a:t>корнем дерева. </a:t>
            </a:r>
          </a:p>
          <a:p>
            <a:pPr marL="0" indent="0">
              <a:buNone/>
            </a:pPr>
            <a:r>
              <a:rPr lang="ru-RU" sz="1800" dirty="0" smtClean="0"/>
              <a:t>Пусть имеется </a:t>
            </a:r>
            <a:r>
              <a:rPr lang="en-US" sz="1800" i="1" dirty="0" smtClean="0"/>
              <a:t>M</a:t>
            </a:r>
            <a:r>
              <a:rPr lang="en-US" sz="1800" dirty="0" smtClean="0"/>
              <a:t> – </a:t>
            </a:r>
            <a:r>
              <a:rPr lang="ru-RU" sz="1800" dirty="0" smtClean="0"/>
              <a:t>граничная вершина.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Шаг2.</a:t>
            </a:r>
            <a:r>
              <a:rPr lang="ru-RU" dirty="0" smtClean="0"/>
              <a:t> Если на пути из корня дерева в вершину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ru-RU" dirty="0" smtClean="0"/>
              <a:t>существует вершина </a:t>
            </a:r>
            <a:r>
              <a:rPr lang="en-US" i="1" dirty="0" smtClean="0"/>
              <a:t>M’</a:t>
            </a:r>
            <a:r>
              <a:rPr lang="en-US" dirty="0" smtClean="0"/>
              <a:t>, </a:t>
            </a:r>
            <a:r>
              <a:rPr lang="ru-RU" dirty="0" smtClean="0"/>
              <a:t>что </a:t>
            </a:r>
            <a:r>
              <a:rPr lang="en-US" i="1" dirty="0" smtClean="0"/>
              <a:t>M=M’</a:t>
            </a:r>
            <a:r>
              <a:rPr lang="ru-RU" dirty="0" smtClean="0"/>
              <a:t>, то вершина </a:t>
            </a:r>
            <a:r>
              <a:rPr lang="ru-RU" i="1" dirty="0" smtClean="0"/>
              <a:t>М</a:t>
            </a:r>
            <a:r>
              <a:rPr lang="ru-RU" dirty="0" smtClean="0"/>
              <a:t> - лист дерева.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Шаг3.</a:t>
            </a:r>
            <a:r>
              <a:rPr lang="ru-RU" dirty="0" smtClean="0"/>
              <a:t> Если ни одно из действий сети бизнес-процесса не может сработать при разметке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ru-RU" dirty="0" smtClean="0"/>
              <a:t>т.е. для </a:t>
            </a:r>
            <a:r>
              <a:rPr lang="ru-RU" i="1" dirty="0" smtClean="0">
                <a:latin typeface="Cambria Math"/>
                <a:ea typeface="Cambria Math"/>
              </a:rPr>
              <a:t>∀</a:t>
            </a:r>
            <a:r>
              <a:rPr lang="ru-RU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i="1" dirty="0" smtClean="0">
                <a:latin typeface="Cambria Math"/>
                <a:ea typeface="Cambria Math"/>
              </a:rPr>
              <a:t>∈</a:t>
            </a:r>
            <a:r>
              <a:rPr lang="en-US" i="1" dirty="0" smtClean="0"/>
              <a:t> A </a:t>
            </a:r>
            <a:r>
              <a:rPr lang="ru-RU" dirty="0" smtClean="0"/>
              <a:t>не выполняется (4), то вершина </a:t>
            </a:r>
            <a:r>
              <a:rPr lang="ru-RU" i="1" dirty="0" smtClean="0"/>
              <a:t>М</a:t>
            </a:r>
            <a:r>
              <a:rPr lang="ru-RU" dirty="0" smtClean="0"/>
              <a:t> - лист дерева.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Шаг4.</a:t>
            </a:r>
            <a:r>
              <a:rPr lang="ru-RU" dirty="0" smtClean="0"/>
              <a:t> Если на пути из корня дерева в вершину 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ru-RU" dirty="0" smtClean="0"/>
              <a:t>существует вершина </a:t>
            </a:r>
            <a:r>
              <a:rPr lang="en-US" i="1" dirty="0" smtClean="0"/>
              <a:t>M’</a:t>
            </a:r>
            <a:r>
              <a:rPr lang="ru-RU" dirty="0" smtClean="0"/>
              <a:t>, то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ru-RU" dirty="0" smtClean="0"/>
              <a:t>для каждого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, </a:t>
            </a:r>
            <a:r>
              <a:rPr lang="ru-RU" dirty="0" smtClean="0"/>
              <a:t>определяется:</a:t>
            </a:r>
          </a:p>
          <a:p>
            <a:pPr marL="360000" indent="0">
              <a:buNone/>
            </a:pPr>
            <a:r>
              <a:rPr lang="ru-RU" sz="1800" dirty="0" smtClean="0"/>
              <a:t>4.1. Если </a:t>
            </a:r>
            <a:r>
              <a:rPr lang="en-US" sz="1800" i="1" dirty="0" smtClean="0"/>
              <a:t>M’(</a:t>
            </a:r>
            <a:r>
              <a:rPr lang="en-US" sz="1800" i="1" dirty="0" err="1" smtClean="0"/>
              <a:t>f</a:t>
            </a:r>
            <a:r>
              <a:rPr lang="en-US" sz="1800" i="1" baseline="-25000" dirty="0" err="1" smtClean="0"/>
              <a:t>i</a:t>
            </a:r>
            <a:r>
              <a:rPr lang="en-US" sz="1800" i="1" dirty="0" smtClean="0"/>
              <a:t>)=*</a:t>
            </a:r>
            <a:r>
              <a:rPr lang="en-US" sz="1800" dirty="0" smtClean="0"/>
              <a:t>, </a:t>
            </a:r>
            <a:r>
              <a:rPr lang="ru-RU" sz="1800" dirty="0" smtClean="0"/>
              <a:t>то </a:t>
            </a:r>
            <a:r>
              <a:rPr lang="en-US" sz="1800" i="1" dirty="0" smtClean="0"/>
              <a:t>M(</a:t>
            </a:r>
            <a:r>
              <a:rPr lang="en-US" sz="1800" i="1" dirty="0" err="1" smtClean="0"/>
              <a:t>f</a:t>
            </a:r>
            <a:r>
              <a:rPr lang="en-US" sz="1800" i="1" baseline="-25000" dirty="0" err="1" smtClean="0"/>
              <a:t>i</a:t>
            </a:r>
            <a:r>
              <a:rPr lang="en-US" sz="1800" i="1" dirty="0" smtClean="0"/>
              <a:t>)=*</a:t>
            </a:r>
            <a:r>
              <a:rPr lang="ru-RU" sz="1800" dirty="0" smtClean="0"/>
              <a:t>, вершина </a:t>
            </a:r>
            <a:r>
              <a:rPr lang="ru-RU" sz="1800" i="1" dirty="0" smtClean="0"/>
              <a:t>М</a:t>
            </a:r>
            <a:r>
              <a:rPr lang="ru-RU" sz="1800" dirty="0" smtClean="0"/>
              <a:t> - «*»-лист дерева. </a:t>
            </a:r>
          </a:p>
          <a:p>
            <a:pPr marL="360000" indent="0">
              <a:buNone/>
            </a:pPr>
            <a:r>
              <a:rPr lang="ru-RU" sz="1800" dirty="0" smtClean="0"/>
              <a:t>4.2. Если </a:t>
            </a:r>
            <a:r>
              <a:rPr lang="en-US" sz="1800" i="1" dirty="0" smtClean="0"/>
              <a:t>count</a:t>
            </a:r>
            <a:r>
              <a:rPr lang="en-US" sz="1800" dirty="0" smtClean="0"/>
              <a:t> </a:t>
            </a:r>
            <a:r>
              <a:rPr lang="ru-RU" sz="1800" dirty="0" smtClean="0"/>
              <a:t>действия сети </a:t>
            </a:r>
            <a:r>
              <a:rPr lang="en-US" sz="1800" i="1" dirty="0" smtClean="0"/>
              <a:t>BP</a:t>
            </a:r>
            <a:r>
              <a:rPr lang="ru-RU" sz="1800" dirty="0" smtClean="0"/>
              <a:t> определен, </a:t>
            </a:r>
            <a:r>
              <a:rPr lang="en-US" sz="1800" i="1" dirty="0" smtClean="0"/>
              <a:t>M(</a:t>
            </a:r>
            <a:r>
              <a:rPr lang="en-US" sz="1800" i="1" dirty="0" err="1" smtClean="0"/>
              <a:t>f</a:t>
            </a:r>
            <a:r>
              <a:rPr lang="en-US" sz="1800" i="1" baseline="-25000" dirty="0" err="1" smtClean="0"/>
              <a:t>i</a:t>
            </a:r>
            <a:r>
              <a:rPr lang="en-US" sz="1800" i="1" dirty="0" smtClean="0"/>
              <a:t>)</a:t>
            </a:r>
            <a:r>
              <a:rPr lang="ru-RU" sz="1800" i="1" dirty="0" smtClean="0"/>
              <a:t> </a:t>
            </a:r>
            <a:r>
              <a:rPr lang="ru-RU" sz="1800" dirty="0" smtClean="0">
                <a:latin typeface="Cambria Math"/>
                <a:ea typeface="Cambria Math"/>
              </a:rPr>
              <a:t>≤</a:t>
            </a:r>
            <a:r>
              <a:rPr lang="ru-RU" sz="1800" i="1" dirty="0" smtClean="0"/>
              <a:t> </a:t>
            </a:r>
            <a:r>
              <a:rPr lang="en-US" sz="1800" i="1" dirty="0" smtClean="0"/>
              <a:t>count</a:t>
            </a:r>
            <a:r>
              <a:rPr lang="ru-RU" sz="1800" dirty="0"/>
              <a:t> </a:t>
            </a:r>
            <a:r>
              <a:rPr lang="ru-RU" sz="1800" dirty="0" smtClean="0"/>
              <a:t>и</a:t>
            </a:r>
            <a:r>
              <a:rPr lang="en-US" sz="1800" dirty="0" smtClean="0"/>
              <a:t> </a:t>
            </a:r>
            <a:r>
              <a:rPr lang="ru-RU" sz="18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выполняется правило  исполнимости №1,</a:t>
            </a:r>
            <a:r>
              <a:rPr lang="ru-RU" sz="1800" i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ru-RU" sz="1800" dirty="0" smtClean="0"/>
              <a:t>то Шаг5, иначе узел не добавляется.</a:t>
            </a:r>
          </a:p>
          <a:p>
            <a:pPr marL="360000" indent="0">
              <a:buNone/>
            </a:pPr>
            <a:r>
              <a:rPr lang="ru-RU" sz="1800" dirty="0" smtClean="0"/>
              <a:t>4.3.  Если </a:t>
            </a:r>
            <a:r>
              <a:rPr lang="en-US" sz="1800" i="1" dirty="0" smtClean="0"/>
              <a:t>M’ &lt; M </a:t>
            </a:r>
            <a:r>
              <a:rPr lang="ru-RU" sz="1800" dirty="0" smtClean="0"/>
              <a:t>и значение </a:t>
            </a:r>
            <a:r>
              <a:rPr lang="en-US" sz="1800" i="1" dirty="0" smtClean="0"/>
              <a:t>count</a:t>
            </a:r>
            <a:r>
              <a:rPr lang="ru-RU" sz="1800" dirty="0" smtClean="0"/>
              <a:t> не определено, то для любого потока </a:t>
            </a:r>
            <a:r>
              <a:rPr lang="en-US" sz="1800" i="1" dirty="0" err="1" smtClean="0"/>
              <a:t>f</a:t>
            </a:r>
            <a:r>
              <a:rPr lang="en-US" sz="1800" i="1" baseline="-25000" dirty="0" err="1" smtClean="0"/>
              <a:t>i</a:t>
            </a:r>
            <a:r>
              <a:rPr lang="en-US" sz="1800" dirty="0" smtClean="0"/>
              <a:t>, </a:t>
            </a:r>
            <a:r>
              <a:rPr lang="ru-RU" sz="1800" dirty="0" smtClean="0"/>
              <a:t>что </a:t>
            </a:r>
            <a:r>
              <a:rPr lang="en-US" sz="1800" i="1" dirty="0" smtClean="0"/>
              <a:t>M’(</a:t>
            </a:r>
            <a:r>
              <a:rPr lang="en-US" sz="1800" i="1" dirty="0" err="1" smtClean="0"/>
              <a:t>f</a:t>
            </a:r>
            <a:r>
              <a:rPr lang="en-US" sz="1800" i="1" baseline="-25000" dirty="0" err="1" smtClean="0"/>
              <a:t>i</a:t>
            </a:r>
            <a:r>
              <a:rPr lang="en-US" sz="1800" i="1" dirty="0" smtClean="0"/>
              <a:t>)</a:t>
            </a:r>
            <a:r>
              <a:rPr lang="ru-RU" sz="1800" i="1" dirty="0" smtClean="0"/>
              <a:t> </a:t>
            </a:r>
            <a:r>
              <a:rPr lang="en-US" sz="1800" dirty="0" smtClean="0"/>
              <a:t>&lt;</a:t>
            </a:r>
            <a:r>
              <a:rPr lang="ru-RU" sz="1800" i="1" dirty="0" smtClean="0"/>
              <a:t> </a:t>
            </a:r>
            <a:r>
              <a:rPr lang="en-US" sz="1800" i="1" dirty="0" smtClean="0"/>
              <a:t>M(</a:t>
            </a:r>
            <a:r>
              <a:rPr lang="en-US" sz="1800" i="1" dirty="0" err="1" smtClean="0"/>
              <a:t>f</a:t>
            </a:r>
            <a:r>
              <a:rPr lang="en-US" sz="1800" i="1" baseline="-25000" dirty="0" err="1" smtClean="0"/>
              <a:t>i</a:t>
            </a:r>
            <a:r>
              <a:rPr lang="en-US" sz="1800" i="1" dirty="0" smtClean="0"/>
              <a:t>) </a:t>
            </a:r>
            <a:r>
              <a:rPr lang="ru-RU" sz="1800" dirty="0" smtClean="0"/>
              <a:t>значение </a:t>
            </a:r>
            <a:r>
              <a:rPr lang="en-US" sz="1800" i="1" dirty="0" err="1" smtClean="0"/>
              <a:t>i</a:t>
            </a:r>
            <a:r>
              <a:rPr lang="en-US" sz="1800" dirty="0"/>
              <a:t>-</a:t>
            </a:r>
            <a:r>
              <a:rPr lang="ru-RU" sz="1800" dirty="0" smtClean="0"/>
              <a:t>координаты </a:t>
            </a:r>
            <a:r>
              <a:rPr lang="en-US" sz="1800" dirty="0" smtClean="0"/>
              <a:t> </a:t>
            </a:r>
            <a:r>
              <a:rPr lang="en-US" sz="1800" i="1" dirty="0" smtClean="0"/>
              <a:t>M</a:t>
            </a:r>
            <a:r>
              <a:rPr lang="en-US" sz="1800" dirty="0" smtClean="0"/>
              <a:t> </a:t>
            </a:r>
            <a:r>
              <a:rPr lang="ru-RU" sz="1800" dirty="0" smtClean="0"/>
              <a:t>заменяется на «*»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Шаг5.</a:t>
            </a:r>
            <a:r>
              <a:rPr lang="ru-RU" dirty="0" smtClean="0"/>
              <a:t> Если ни один случай не имеет места,  то </a:t>
            </a:r>
            <a:r>
              <a:rPr lang="en-US" i="1" dirty="0" smtClean="0"/>
              <a:t>M</a:t>
            </a:r>
            <a:r>
              <a:rPr lang="en-US" dirty="0" smtClean="0"/>
              <a:t> – </a:t>
            </a:r>
            <a:r>
              <a:rPr lang="ru-RU" dirty="0" smtClean="0"/>
              <a:t>внутренняя вершина, рассматривается (4) и добавляется новая вершина (5).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Шаг6.</a:t>
            </a:r>
            <a:r>
              <a:rPr lang="ru-RU" dirty="0" smtClean="0"/>
              <a:t> Если в дереве есть «*»-лист =</a:t>
            </a:r>
            <a:r>
              <a:rPr lang="en-US" dirty="0" smtClean="0"/>
              <a:t>&gt;</a:t>
            </a:r>
            <a:r>
              <a:rPr lang="ru-RU" dirty="0" smtClean="0"/>
              <a:t> алгоритм поиска в глубину.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Матричное представление сети бизнес-процесса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Матричная форма сети бизнес-процесса </a:t>
            </a:r>
            <a:r>
              <a:rPr lang="en-US" i="1" dirty="0" smtClean="0"/>
              <a:t>BP</a:t>
            </a:r>
            <a:r>
              <a:rPr lang="en-US" dirty="0" smtClean="0"/>
              <a:t> </a:t>
            </a:r>
            <a:r>
              <a:rPr lang="ru-RU" dirty="0" smtClean="0"/>
              <a:t>записывается пятеркой </a:t>
            </a:r>
            <a:r>
              <a:rPr lang="en-US" i="1" dirty="0" smtClean="0"/>
              <a:t>BP=</a:t>
            </a:r>
            <a:r>
              <a:rPr lang="ru-RU" i="1" dirty="0" smtClean="0"/>
              <a:t>(</a:t>
            </a:r>
            <a:r>
              <a:rPr lang="en-US" i="1" dirty="0" smtClean="0"/>
              <a:t>F,</a:t>
            </a:r>
            <a:r>
              <a:rPr lang="ru-RU" i="1" dirty="0" smtClean="0"/>
              <a:t> </a:t>
            </a:r>
            <a:r>
              <a:rPr lang="en-US" i="1" dirty="0" smtClean="0"/>
              <a:t>A,</a:t>
            </a:r>
            <a:r>
              <a:rPr lang="ru-RU" i="1" dirty="0" smtClean="0"/>
              <a:t> </a:t>
            </a:r>
            <a:r>
              <a:rPr lang="en-US" i="1" dirty="0" smtClean="0"/>
              <a:t>W</a:t>
            </a:r>
            <a:r>
              <a:rPr lang="en-US" i="1" baseline="30000" dirty="0" smtClean="0"/>
              <a:t>-</a:t>
            </a:r>
            <a:r>
              <a:rPr lang="en-US" i="1" dirty="0" smtClean="0"/>
              <a:t>,</a:t>
            </a:r>
            <a:r>
              <a:rPr lang="ru-RU" i="1" dirty="0" smtClean="0"/>
              <a:t> </a:t>
            </a:r>
            <a:r>
              <a:rPr lang="en-US" i="1" dirty="0" smtClean="0"/>
              <a:t>W</a:t>
            </a:r>
            <a:r>
              <a:rPr lang="en-US" i="1" baseline="30000" dirty="0" smtClean="0"/>
              <a:t>+</a:t>
            </a:r>
            <a:r>
              <a:rPr lang="ru-RU" i="1" dirty="0" smtClean="0"/>
              <a:t>, </a:t>
            </a:r>
            <a:r>
              <a:rPr lang="en-US" i="1" dirty="0" smtClean="0"/>
              <a:t>M)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</a:t>
            </a:r>
            <a:r>
              <a:rPr lang="ru-RU" dirty="0"/>
              <a:t>:</a:t>
            </a:r>
          </a:p>
          <a:p>
            <a:pPr marL="360000" indent="0">
              <a:buNone/>
            </a:pPr>
            <a:r>
              <a:rPr lang="en-US" i="1" dirty="0"/>
              <a:t>W</a:t>
            </a:r>
            <a:r>
              <a:rPr lang="en-US" i="1" baseline="30000" dirty="0"/>
              <a:t>-</a:t>
            </a:r>
            <a:r>
              <a:rPr lang="en-US" i="1" dirty="0"/>
              <a:t>[</a:t>
            </a:r>
            <a:r>
              <a:rPr lang="en-US" i="1" dirty="0" err="1"/>
              <a:t>j,i</a:t>
            </a:r>
            <a:r>
              <a:rPr lang="en-US" i="1" dirty="0"/>
              <a:t>]=(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</a:t>
            </a:r>
            <a:r>
              <a:rPr lang="ru-RU" i="1" dirty="0" smtClean="0"/>
              <a:t> </a:t>
            </a:r>
            <a:r>
              <a:rPr lang="en-US" i="1" dirty="0" smtClean="0"/>
              <a:t>I(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/>
              <a:t>))</a:t>
            </a:r>
            <a:r>
              <a:rPr lang="ru-RU" i="1" dirty="0"/>
              <a:t> </a:t>
            </a:r>
            <a:r>
              <a:rPr lang="ru-RU" dirty="0" smtClean="0"/>
              <a:t>– </a:t>
            </a:r>
            <a:r>
              <a:rPr lang="ru-RU" dirty="0"/>
              <a:t>определяет входящие потоки действий </a:t>
            </a:r>
            <a:r>
              <a:rPr lang="ru-RU" dirty="0" smtClean="0"/>
              <a:t>бизнес-процесса;</a:t>
            </a:r>
            <a:endParaRPr lang="ru-RU" dirty="0"/>
          </a:p>
          <a:p>
            <a:pPr marL="360000" indent="0">
              <a:buNone/>
            </a:pPr>
            <a:r>
              <a:rPr lang="en-US" i="1" dirty="0"/>
              <a:t>W</a:t>
            </a:r>
            <a:r>
              <a:rPr lang="en-US" i="1" baseline="30000" dirty="0"/>
              <a:t>+</a:t>
            </a:r>
            <a:r>
              <a:rPr lang="en-US" i="1" dirty="0"/>
              <a:t>[</a:t>
            </a:r>
            <a:r>
              <a:rPr lang="en-US" i="1" dirty="0" err="1"/>
              <a:t>j,i</a:t>
            </a:r>
            <a:r>
              <a:rPr lang="en-US" i="1" dirty="0"/>
              <a:t>]=(</a:t>
            </a:r>
            <a:r>
              <a:rPr lang="en-US" i="1" dirty="0" err="1"/>
              <a:t>f</a:t>
            </a:r>
            <a:r>
              <a:rPr lang="en-US" i="1" baseline="-25000" dirty="0" err="1"/>
              <a:t>i</a:t>
            </a:r>
            <a:r>
              <a:rPr lang="en-US" i="1" dirty="0" smtClean="0"/>
              <a:t>,</a:t>
            </a:r>
            <a:r>
              <a:rPr lang="ru-RU" i="1" dirty="0" smtClean="0"/>
              <a:t> </a:t>
            </a:r>
            <a:r>
              <a:rPr lang="en-US" i="1" dirty="0" smtClean="0"/>
              <a:t>O(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/>
              <a:t>)) </a:t>
            </a:r>
            <a:r>
              <a:rPr lang="ru-RU" dirty="0" smtClean="0"/>
              <a:t>– </a:t>
            </a:r>
            <a:r>
              <a:rPr lang="ru-RU" dirty="0"/>
              <a:t>определяет выходящие потоки действий бизнес-процесса.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 smtClean="0"/>
              <a:t>Для последовательности </a:t>
            </a:r>
            <a:r>
              <a:rPr lang="ru-RU" dirty="0"/>
              <a:t>выполнения действий </a:t>
            </a:r>
            <a:r>
              <a:rPr lang="ru-RU" dirty="0" smtClean="0"/>
              <a:t>бизнес-процесса </a:t>
            </a:r>
            <a:r>
              <a:rPr lang="el-GR" i="1" dirty="0">
                <a:cs typeface="Arial"/>
              </a:rPr>
              <a:t>σ</a:t>
            </a:r>
            <a:r>
              <a:rPr lang="ru-RU" i="1" dirty="0">
                <a:cs typeface="Arial"/>
              </a:rPr>
              <a:t>=</a:t>
            </a:r>
            <a:r>
              <a:rPr lang="en-US" i="1" dirty="0">
                <a:cs typeface="Arial"/>
              </a:rPr>
              <a:t>a</a:t>
            </a:r>
            <a:r>
              <a:rPr lang="en-US" i="1" baseline="-25000" dirty="0">
                <a:cs typeface="Arial"/>
              </a:rPr>
              <a:t>j1</a:t>
            </a:r>
            <a:r>
              <a:rPr lang="en-US" i="1" dirty="0">
                <a:cs typeface="Arial"/>
              </a:rPr>
              <a:t>,a</a:t>
            </a:r>
            <a:r>
              <a:rPr lang="en-US" i="1" baseline="-25000" dirty="0">
                <a:cs typeface="Arial"/>
              </a:rPr>
              <a:t>j2</a:t>
            </a:r>
            <a:r>
              <a:rPr lang="en-US" i="1" dirty="0">
                <a:cs typeface="Arial"/>
              </a:rPr>
              <a:t>,…,</a:t>
            </a:r>
            <a:r>
              <a:rPr lang="en-US" i="1" dirty="0" err="1">
                <a:cs typeface="Arial"/>
              </a:rPr>
              <a:t>a</a:t>
            </a:r>
            <a:r>
              <a:rPr lang="en-US" i="1" baseline="-25000" dirty="0" err="1">
                <a:cs typeface="Arial"/>
              </a:rPr>
              <a:t>jk</a:t>
            </a:r>
            <a:r>
              <a:rPr lang="ru-RU" dirty="0">
                <a:ea typeface="Batang"/>
                <a:cs typeface="Times New Roman"/>
              </a:rPr>
              <a:t> </a:t>
            </a:r>
            <a:r>
              <a:rPr lang="ru-RU" dirty="0" smtClean="0">
                <a:ea typeface="Batang"/>
                <a:cs typeface="Times New Roman"/>
              </a:rPr>
              <a:t>запишется </a:t>
            </a:r>
            <a:r>
              <a:rPr lang="ru-RU" i="1" dirty="0" err="1" smtClean="0"/>
              <a:t>δ</a:t>
            </a:r>
            <a:r>
              <a:rPr lang="ru-RU" i="1" dirty="0" smtClean="0"/>
              <a:t>(</a:t>
            </a:r>
            <a:r>
              <a:rPr lang="en-US" i="1" dirty="0" smtClean="0"/>
              <a:t>M,</a:t>
            </a:r>
            <a:r>
              <a:rPr lang="el-GR" i="1" dirty="0" smtClean="0">
                <a:cs typeface="Arial"/>
              </a:rPr>
              <a:t> σ</a:t>
            </a:r>
            <a:r>
              <a:rPr lang="ru-RU" i="1" dirty="0" smtClean="0"/>
              <a:t>)</a:t>
            </a:r>
            <a:r>
              <a:rPr lang="en-US" i="1" dirty="0" smtClean="0"/>
              <a:t>=</a:t>
            </a:r>
            <a:r>
              <a:rPr lang="ru-RU" i="1" dirty="0" smtClean="0"/>
              <a:t> </a:t>
            </a:r>
            <a:r>
              <a:rPr lang="en-US" i="1" dirty="0" smtClean="0"/>
              <a:t>M+X*W</a:t>
            </a:r>
            <a:r>
              <a:rPr lang="ru-RU" i="1" dirty="0" smtClean="0"/>
              <a:t>,</a:t>
            </a:r>
            <a:r>
              <a:rPr lang="ru-RU" dirty="0" smtClean="0"/>
              <a:t> где </a:t>
            </a:r>
            <a:r>
              <a:rPr lang="en-US" i="1" dirty="0" smtClean="0"/>
              <a:t>W=W</a:t>
            </a:r>
            <a:r>
              <a:rPr lang="en-US" i="1" baseline="30000" dirty="0" smtClean="0"/>
              <a:t>+</a:t>
            </a:r>
            <a:r>
              <a:rPr lang="ru-RU" i="1" baseline="30000" dirty="0" smtClean="0"/>
              <a:t> </a:t>
            </a:r>
            <a:r>
              <a:rPr lang="en-US" i="1" dirty="0" smtClean="0"/>
              <a:t>-</a:t>
            </a:r>
            <a:r>
              <a:rPr lang="ru-RU" i="1" dirty="0" smtClean="0"/>
              <a:t> </a:t>
            </a:r>
            <a:r>
              <a:rPr lang="en-US" i="1" dirty="0" smtClean="0"/>
              <a:t>W</a:t>
            </a:r>
            <a:r>
              <a:rPr lang="en-US" i="1" baseline="30000" dirty="0" smtClean="0"/>
              <a:t>-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составная матрица изменений, тогда </a:t>
            </a:r>
            <a:r>
              <a:rPr lang="en-US" i="1" dirty="0" smtClean="0"/>
              <a:t>M’</a:t>
            </a:r>
            <a:r>
              <a:rPr lang="en-US" dirty="0" smtClean="0"/>
              <a:t> </a:t>
            </a:r>
            <a:r>
              <a:rPr lang="ru-RU" dirty="0" smtClean="0"/>
              <a:t>достижима из </a:t>
            </a:r>
            <a:r>
              <a:rPr lang="en-US" i="1" dirty="0" smtClean="0"/>
              <a:t>M</a:t>
            </a:r>
            <a:r>
              <a:rPr lang="ru-RU" dirty="0" smtClean="0"/>
              <a:t>: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i="1" dirty="0" smtClean="0"/>
              <a:t>M’=M+X*W</a:t>
            </a:r>
            <a:r>
              <a:rPr lang="ru-RU" i="1" dirty="0" smtClean="0"/>
              <a:t>,     (8)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где</a:t>
            </a:r>
            <a:r>
              <a:rPr lang="ru-RU" dirty="0"/>
              <a:t>: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en-US" i="1" dirty="0"/>
              <a:t>X</a:t>
            </a:r>
            <a:r>
              <a:rPr lang="ru-RU" dirty="0"/>
              <a:t> – вектор запусков последовательности </a:t>
            </a:r>
            <a:r>
              <a:rPr lang="en-US" i="1" dirty="0">
                <a:cs typeface="Arial"/>
              </a:rPr>
              <a:t>a</a:t>
            </a:r>
            <a:r>
              <a:rPr lang="en-US" i="1" baseline="-25000" dirty="0">
                <a:cs typeface="Arial"/>
              </a:rPr>
              <a:t>j1</a:t>
            </a:r>
            <a:r>
              <a:rPr lang="en-US" i="1" dirty="0">
                <a:cs typeface="Arial"/>
              </a:rPr>
              <a:t>,a</a:t>
            </a:r>
            <a:r>
              <a:rPr lang="en-US" i="1" baseline="-25000" dirty="0">
                <a:cs typeface="Arial"/>
              </a:rPr>
              <a:t>j2</a:t>
            </a:r>
            <a:r>
              <a:rPr lang="en-US" i="1" dirty="0">
                <a:cs typeface="Arial"/>
              </a:rPr>
              <a:t>,…,</a:t>
            </a:r>
            <a:r>
              <a:rPr lang="en-US" i="1" dirty="0" err="1">
                <a:cs typeface="Arial"/>
              </a:rPr>
              <a:t>a</a:t>
            </a:r>
            <a:r>
              <a:rPr lang="en-US" i="1" baseline="-25000" dirty="0" err="1">
                <a:cs typeface="Arial"/>
              </a:rPr>
              <a:t>jk</a:t>
            </a:r>
            <a:r>
              <a:rPr lang="ru-RU" i="1" dirty="0" smtClean="0">
                <a:cs typeface="Arial"/>
              </a:rPr>
              <a:t>.</a:t>
            </a:r>
            <a:endParaRPr lang="ru-RU" i="1" dirty="0">
              <a:cs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программного комплекса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105747"/>
            <a:ext cx="7858180" cy="518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Схема организации контура формирования бизнес-процессов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055813"/>
            <a:ext cx="84296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1708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предметных областей</a:t>
            </a:r>
            <a:endParaRPr lang="ru-RU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 bwMode="auto">
          <a:xfrm>
            <a:off x="928662" y="1130678"/>
            <a:ext cx="7286676" cy="546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1A43-EAC0-43C4-9D56-35AD58158EE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Формирование набора деятельностей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 bwMode="auto">
          <a:xfrm>
            <a:off x="928662" y="1130678"/>
            <a:ext cx="7286676" cy="546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Повышение эффективности анализа организационной деятельности предприятия за счет применения валидации бизнес-моделей.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Разработка метода выявления ошибок в моделях процессов организационной деятельности предприятия.</a:t>
            </a:r>
          </a:p>
          <a:p>
            <a:r>
              <a:rPr lang="ru-RU" dirty="0" smtClean="0"/>
              <a:t>Построение математических моделей и алгоритмов, позволяющих автоматически выявлять ошибки бизнес-моделирования.</a:t>
            </a:r>
          </a:p>
          <a:p>
            <a:r>
              <a:rPr lang="ru-RU" dirty="0" smtClean="0"/>
              <a:t>Создание инструментальных средств бизнес-аналитика, реализующих методы выявления ошибок анализа.</a:t>
            </a:r>
          </a:p>
          <a:p>
            <a:r>
              <a:rPr lang="ru-RU" dirty="0" smtClean="0"/>
              <a:t>Проведение квалификационного тестирования программных средств, а также вычислительных экспериментов для апробации разработанных моделей.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Задачи работы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Схема организации контура изучения бизнес-процессов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5" y="1147126"/>
            <a:ext cx="7488832" cy="51035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528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заданий для исследования</a:t>
            </a:r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 bwMode="auto">
          <a:xfrm>
            <a:off x="928662" y="1130678"/>
            <a:ext cx="7286676" cy="546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Специфицирование бизнес-процессов</a:t>
            </a:r>
            <a:endParaRPr lang="ru-RU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 bwMode="auto">
          <a:xfrm>
            <a:off x="2357422" y="1116418"/>
            <a:ext cx="4429156" cy="549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Формирование логического выражения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 bwMode="auto">
          <a:xfrm>
            <a:off x="928662" y="1130679"/>
            <a:ext cx="7286676" cy="546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последовательности действий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78563" y="1420859"/>
            <a:ext cx="8786874" cy="451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отчета описания бизнес-процесса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 bwMode="auto">
          <a:xfrm>
            <a:off x="928662" y="1130678"/>
            <a:ext cx="7286676" cy="546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организации контура анализа</a:t>
            </a:r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036" y="1952527"/>
            <a:ext cx="8245930" cy="349269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377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Получение результатов валидации</a:t>
            </a:r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 bwMode="auto">
          <a:xfrm>
            <a:off x="928662" y="1130678"/>
            <a:ext cx="7286676" cy="546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организации контура визуализации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683" y="1952526"/>
            <a:ext cx="5586636" cy="349269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60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Представление бизнес-процесса в нотации </a:t>
            </a:r>
            <a:r>
              <a:rPr lang="ru-RU" dirty="0" err="1"/>
              <a:t>Cross</a:t>
            </a:r>
            <a:r>
              <a:rPr lang="ru-RU" dirty="0"/>
              <a:t> </a:t>
            </a:r>
            <a:r>
              <a:rPr lang="ru-RU" dirty="0" err="1"/>
              <a:t>Functional</a:t>
            </a:r>
            <a:r>
              <a:rPr lang="ru-RU" dirty="0"/>
              <a:t> </a:t>
            </a:r>
            <a:r>
              <a:rPr lang="ru-RU" dirty="0" err="1"/>
              <a:t>Flowchart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29</a:t>
            </a:fld>
            <a:endParaRPr lang="ru-RU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403" y="1223963"/>
            <a:ext cx="7169195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183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Пример представления бизнес-процесса в нотации </a:t>
            </a:r>
            <a:r>
              <a:rPr lang="en-US" dirty="0" smtClean="0"/>
              <a:t>Cross Functional Flowchart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52413" y="1570297"/>
          <a:ext cx="8639175" cy="4257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9226906" imgH="4546955" progId="Visio.Drawing.11">
                  <p:embed/>
                </p:oleObj>
              </mc:Choice>
              <mc:Fallback>
                <p:oleObj name="Visio" r:id="rId3" imgW="9226906" imgH="4546955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1570297"/>
                        <a:ext cx="8639175" cy="42571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Предложена </a:t>
            </a:r>
            <a:r>
              <a:rPr lang="ru-RU" dirty="0" smtClean="0"/>
              <a:t>теоретико-множественная модель концептуального представления процесса, полученная объединением элементов широко используемых нотаций моделирования бизнес-процессов. Разработан метод валидации анализа организационной деятельности предприятия, который осуществляет выявление ошибок исполнимости полученной модели.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Создана математическая модель процессов деятельности организации, реализующая предложенный метод валидации. Модель построена на основе ординарной вложенной сети Петри, что позволяет оценить адекватность функционирования бизнес-процессов на основе проверки свойств сети.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Модифицирован алгоритм построения дерева достижимости, с помощью которого выполняется проверка свойств ограниченности и покрываемости сети бизнес-процесса. Построено матричное уравнение сети бизнес-процесса, которое позволяет осуществить проверку свойств активности и достижимости сети.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ru-RU" dirty="0" smtClean="0"/>
              <a:t>Определен механизм прямого и обратного отображения концептуальной модели процесса в нотационные представления, широко применяемые в анализе бизнес-процессов. Создана система правил преобразования концептуального представления в модель процессов организационной деятельности предприятия, реализующая возможность выполнения валидации, как концептуальной модели, так и моделей представленных в различных нотациях.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dirty="0" smtClean="0"/>
              <a:t>Разработан специализированный программный комплекс, который позволяет: размещать первичные документы предметной области в единой среде исследования; структурировать описание процессов; осуществлять валидацию полученных спецификаций; формировать отчетную документацию, включающую результаты анализа моделей бизнес-процессов, а также генерировать представления бизнес-процесса в различных нотациях. Качество функционирования программного комплекса подтверждено его квалификационным тестированием.</a:t>
            </a:r>
          </a:p>
          <a:p>
            <a:pPr marL="457200" indent="-457200">
              <a:buFont typeface="+mj-lt"/>
              <a:buAutoNum type="arabicPeriod" startAt="4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02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Правила исполнимости модели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i="1" dirty="0" smtClean="0"/>
              <a:t>Утверждение 1.  </a:t>
            </a:r>
          </a:p>
          <a:p>
            <a:pPr marL="457200" indent="-457200">
              <a:buNone/>
            </a:pPr>
            <a:r>
              <a:rPr lang="ru-RU" dirty="0" smtClean="0"/>
              <a:t>Модель процесса является исполнимой если: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входные и выходные объекты модели и реального процесса совпадают;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все входные объекты процесса являются входами каких-либо действий модели;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все выходные объекты процесса порождаются какими-либо действиями модели;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каждое действие должно содержать как входные, так и выходные объекты;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все действия модели участвуют при выполнении процесса.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некоторые действия модели могут быть описаны набором вложенных действий;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полное выполнение процесса ограничено во времени.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Концептуальная модель бизнес-процесса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Определение 1. </a:t>
            </a:r>
          </a:p>
          <a:p>
            <a:pPr algn="ctr">
              <a:buNone/>
            </a:pPr>
            <a:r>
              <a:rPr lang="en-US" i="1" dirty="0" smtClean="0"/>
              <a:t>BP=(N</a:t>
            </a:r>
            <a:r>
              <a:rPr lang="en-US" i="1" baseline="-25000" dirty="0" smtClean="0"/>
              <a:t>BP</a:t>
            </a:r>
            <a:r>
              <a:rPr lang="en-US" i="1" dirty="0" smtClean="0"/>
              <a:t>, </a:t>
            </a:r>
            <a:r>
              <a:rPr lang="en-US" i="1" dirty="0" err="1" smtClean="0"/>
              <a:t>Ow</a:t>
            </a:r>
            <a:r>
              <a:rPr lang="en-US" i="1" dirty="0" smtClean="0"/>
              <a:t>, Pre, Post, P, F, D, Op, C, A),     (1)                                    </a:t>
            </a:r>
          </a:p>
          <a:p>
            <a:pPr>
              <a:buNone/>
            </a:pPr>
            <a:r>
              <a:rPr lang="ru-RU" dirty="0" smtClean="0"/>
              <a:t>где: </a:t>
            </a:r>
          </a:p>
          <a:p>
            <a:pPr marL="360000" indent="0">
              <a:buNone/>
            </a:pPr>
            <a:r>
              <a:rPr lang="en-US" i="1" dirty="0" smtClean="0"/>
              <a:t>N</a:t>
            </a:r>
            <a:r>
              <a:rPr lang="en-US" i="1" baseline="-25000" dirty="0" smtClean="0"/>
              <a:t>BP</a:t>
            </a:r>
            <a:r>
              <a:rPr lang="en-US" i="1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название бизнес-процесса;</a:t>
            </a:r>
            <a:r>
              <a:rPr lang="en-US" dirty="0" smtClean="0"/>
              <a:t> </a:t>
            </a:r>
            <a:r>
              <a:rPr lang="en-US" i="1" dirty="0" err="1" smtClean="0"/>
              <a:t>Ow</a:t>
            </a:r>
            <a:r>
              <a:rPr lang="en-US" i="1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владелец;</a:t>
            </a:r>
            <a:r>
              <a:rPr lang="en-US" dirty="0" smtClean="0"/>
              <a:t> </a:t>
            </a:r>
            <a:r>
              <a:rPr lang="en-US" i="1" dirty="0" smtClean="0"/>
              <a:t>Pre </a:t>
            </a:r>
            <a:r>
              <a:rPr lang="en-US" dirty="0" smtClean="0"/>
              <a:t>– </a:t>
            </a:r>
            <a:r>
              <a:rPr lang="ru-RU" dirty="0" smtClean="0"/>
              <a:t>предусловие; </a:t>
            </a:r>
            <a:r>
              <a:rPr lang="en-US" i="1" dirty="0" smtClean="0"/>
              <a:t>Post </a:t>
            </a:r>
            <a:r>
              <a:rPr lang="en-US" dirty="0" smtClean="0"/>
              <a:t>– </a:t>
            </a:r>
            <a:r>
              <a:rPr lang="ru-RU" dirty="0" smtClean="0"/>
              <a:t>постусловие; </a:t>
            </a:r>
            <a:r>
              <a:rPr lang="en-US" i="1" dirty="0" smtClean="0"/>
              <a:t>P</a:t>
            </a:r>
            <a:r>
              <a:rPr lang="en-US" dirty="0" smtClean="0"/>
              <a:t> – </a:t>
            </a:r>
            <a:r>
              <a:rPr lang="ru-RU" dirty="0" smtClean="0"/>
              <a:t>исполнитель, </a:t>
            </a:r>
            <a:r>
              <a:rPr lang="en-US" i="1" dirty="0" smtClean="0"/>
              <a:t>p: p=</a:t>
            </a:r>
            <a:r>
              <a:rPr lang="en-US" dirty="0" smtClean="0"/>
              <a:t>∪</a:t>
            </a:r>
            <a:r>
              <a:rPr lang="en-US" i="1" dirty="0" smtClean="0"/>
              <a:t>p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r>
              <a:rPr lang="en-US" i="1" dirty="0" smtClean="0"/>
              <a:t>F</a:t>
            </a:r>
            <a:r>
              <a:rPr lang="ru-RU" i="1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поток, где </a:t>
            </a:r>
            <a:r>
              <a:rPr lang="en-US" i="1" dirty="0" smtClean="0"/>
              <a:t>F=CF</a:t>
            </a:r>
            <a:r>
              <a:rPr lang="en-US" dirty="0" smtClean="0"/>
              <a:t> ∪ </a:t>
            </a:r>
            <a:r>
              <a:rPr lang="en-US" i="1" dirty="0" smtClean="0"/>
              <a:t>OF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– </a:t>
            </a:r>
            <a:r>
              <a:rPr lang="ru-RU" dirty="0" smtClean="0"/>
              <a:t>узел решения; </a:t>
            </a:r>
            <a:r>
              <a:rPr lang="en-US" i="1" dirty="0" smtClean="0"/>
              <a:t>Op</a:t>
            </a:r>
            <a:r>
              <a:rPr lang="en-US" dirty="0" smtClean="0"/>
              <a:t> – </a:t>
            </a:r>
            <a:r>
              <a:rPr lang="ru-RU" dirty="0" smtClean="0"/>
              <a:t>логический оператор; </a:t>
            </a:r>
            <a:r>
              <a:rPr lang="en-US" i="1" dirty="0" smtClean="0"/>
              <a:t>C </a:t>
            </a:r>
            <a:r>
              <a:rPr lang="en-US" dirty="0" smtClean="0"/>
              <a:t>– </a:t>
            </a:r>
            <a:r>
              <a:rPr lang="ru-RU" dirty="0" smtClean="0"/>
              <a:t>узел управления; </a:t>
            </a:r>
            <a:r>
              <a:rPr lang="en-US" i="1" dirty="0" smtClean="0"/>
              <a:t>A</a:t>
            </a:r>
            <a:r>
              <a:rPr lang="en-US" dirty="0" smtClean="0"/>
              <a:t> – </a:t>
            </a:r>
            <a:r>
              <a:rPr lang="ru-RU" dirty="0" smtClean="0"/>
              <a:t>действие, где </a:t>
            </a:r>
            <a:r>
              <a:rPr lang="en-US" i="1" dirty="0" smtClean="0"/>
              <a:t>A=(N</a:t>
            </a:r>
            <a:r>
              <a:rPr lang="en-US" i="1" baseline="-25000" dirty="0" smtClean="0"/>
              <a:t>A</a:t>
            </a:r>
            <a:r>
              <a:rPr lang="en-US" i="1" dirty="0" smtClean="0"/>
              <a:t>, SU, Com, count)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en-US" i="1" dirty="0" smtClean="0"/>
              <a:t>a: a=</a:t>
            </a:r>
            <a:r>
              <a:rPr lang="en-US" dirty="0" smtClean="0"/>
              <a:t>∪ </a:t>
            </a:r>
            <a:r>
              <a:rPr lang="en-US" i="1" dirty="0" smtClean="0"/>
              <a:t>a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Утверждение 2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Инфологическая модель имеет однозначное отображение в концептуальное представление, а также, концептуальная модель может быть представлена в виде диаграммы, с соблюдением правил соответствующей нотации.</a:t>
            </a:r>
          </a:p>
          <a:p>
            <a:pPr marL="360000" indent="0">
              <a:buNone/>
            </a:pPr>
            <a:endParaRPr lang="ru-RU" dirty="0" smtClean="0"/>
          </a:p>
          <a:p>
            <a:pPr marL="360000" indent="0">
              <a:buNone/>
            </a:pPr>
            <a:endParaRPr lang="en-US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Модель валидации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Определение 2. </a:t>
            </a:r>
          </a:p>
          <a:p>
            <a:pPr algn="ctr">
              <a:buNone/>
            </a:pPr>
            <a:r>
              <a:rPr lang="ru-RU" i="1" dirty="0" smtClean="0"/>
              <a:t>BP=(F, A, L)</a:t>
            </a:r>
            <a:r>
              <a:rPr lang="ru-RU" dirty="0" smtClean="0"/>
              <a:t>,     </a:t>
            </a:r>
            <a:r>
              <a:rPr lang="ru-RU" i="1" dirty="0" smtClean="0"/>
              <a:t>(2)</a:t>
            </a:r>
          </a:p>
          <a:p>
            <a:pPr>
              <a:buNone/>
            </a:pPr>
            <a:r>
              <a:rPr lang="ru-RU" dirty="0" smtClean="0"/>
              <a:t>где: </a:t>
            </a:r>
          </a:p>
          <a:p>
            <a:pPr marL="360000" indent="0">
              <a:buNone/>
            </a:pPr>
            <a:r>
              <a:rPr lang="ru-RU" i="1" dirty="0" smtClean="0"/>
              <a:t>F</a:t>
            </a:r>
            <a:r>
              <a:rPr lang="ru-RU" dirty="0" smtClean="0"/>
              <a:t> – потоки бизнес-процесса, пред- и постусловия; </a:t>
            </a:r>
            <a:r>
              <a:rPr lang="ru-RU" i="1" dirty="0" smtClean="0"/>
              <a:t>A</a:t>
            </a:r>
            <a:r>
              <a:rPr lang="ru-RU" dirty="0" smtClean="0"/>
              <a:t> – действия бизнес-процесса, узлы решения, логические операторы, узлы управления; </a:t>
            </a:r>
            <a:r>
              <a:rPr lang="ru-RU" i="1" dirty="0" smtClean="0"/>
              <a:t>L</a:t>
            </a:r>
            <a:r>
              <a:rPr lang="ru-RU" dirty="0" smtClean="0"/>
              <a:t> → (</a:t>
            </a:r>
            <a:r>
              <a:rPr lang="ru-RU" i="1" dirty="0" smtClean="0"/>
              <a:t>F</a:t>
            </a:r>
            <a:r>
              <a:rPr lang="ru-RU" dirty="0" smtClean="0"/>
              <a:t> ⨉ </a:t>
            </a:r>
            <a:r>
              <a:rPr lang="ru-RU" i="1" dirty="0" smtClean="0"/>
              <a:t>A</a:t>
            </a:r>
            <a:r>
              <a:rPr lang="ru-RU" dirty="0" smtClean="0"/>
              <a:t>) – отношение перехода.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Утверждение 3.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Концептуальная модель является исполнимой тогда и только тогда, когда исполнима модель валидации организационной деятельности предприятия.</a:t>
            </a:r>
          </a:p>
          <a:p>
            <a:pPr marL="3600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Сеть бизнес-процесса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Определение  3. Сетью </a:t>
            </a:r>
            <a:r>
              <a:rPr lang="ru-RU" dirty="0"/>
              <a:t>бизнес-процесса </a:t>
            </a:r>
            <a:r>
              <a:rPr lang="en-US" i="1" dirty="0"/>
              <a:t>BP</a:t>
            </a:r>
            <a:r>
              <a:rPr lang="en-US" dirty="0"/>
              <a:t> </a:t>
            </a:r>
            <a:r>
              <a:rPr lang="ru-RU" dirty="0"/>
              <a:t>является </a:t>
            </a:r>
            <a:r>
              <a:rPr lang="ru-RU" dirty="0" smtClean="0"/>
              <a:t>четверка   </a:t>
            </a:r>
            <a:r>
              <a:rPr lang="en-US" i="1" dirty="0" smtClean="0"/>
              <a:t>BP</a:t>
            </a:r>
            <a:r>
              <a:rPr lang="en-US" i="1" dirty="0"/>
              <a:t>=</a:t>
            </a:r>
            <a:r>
              <a:rPr lang="ru-RU" i="1" dirty="0"/>
              <a:t>(</a:t>
            </a:r>
            <a:r>
              <a:rPr lang="en-US" i="1" dirty="0" smtClean="0"/>
              <a:t>F,</a:t>
            </a:r>
            <a:r>
              <a:rPr lang="ru-RU" i="1" dirty="0" smtClean="0"/>
              <a:t> </a:t>
            </a:r>
            <a:r>
              <a:rPr lang="en-US" i="1" dirty="0" smtClean="0"/>
              <a:t>A,</a:t>
            </a:r>
            <a:r>
              <a:rPr lang="ru-RU" i="1" dirty="0" smtClean="0"/>
              <a:t> </a:t>
            </a:r>
            <a:r>
              <a:rPr lang="en-US" i="1" dirty="0" smtClean="0"/>
              <a:t>I,</a:t>
            </a:r>
            <a:r>
              <a:rPr lang="ru-RU" i="1" dirty="0" smtClean="0"/>
              <a:t> </a:t>
            </a:r>
            <a:r>
              <a:rPr lang="en-US" i="1" dirty="0" smtClean="0"/>
              <a:t>O)</a:t>
            </a:r>
            <a:r>
              <a:rPr lang="ru-RU" i="1" dirty="0" smtClean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где:</a:t>
            </a:r>
          </a:p>
          <a:p>
            <a:pPr marL="360000" indent="0">
              <a:buNone/>
            </a:pPr>
            <a:r>
              <a:rPr lang="en-US" i="1" dirty="0" smtClean="0"/>
              <a:t>F={f</a:t>
            </a:r>
            <a:r>
              <a:rPr lang="en-US" i="1" baseline="-25000" dirty="0" smtClean="0"/>
              <a:t>1</a:t>
            </a:r>
            <a:r>
              <a:rPr lang="en-US" i="1" dirty="0" smtClean="0"/>
              <a:t>,f</a:t>
            </a:r>
            <a:r>
              <a:rPr lang="en-US" i="1" baseline="-25000" dirty="0" smtClean="0"/>
              <a:t>2</a:t>
            </a:r>
            <a:r>
              <a:rPr lang="en-US" i="1" dirty="0" smtClean="0"/>
              <a:t>,…,f</a:t>
            </a:r>
            <a:r>
              <a:rPr lang="en-US" i="1" baseline="-25000" dirty="0" smtClean="0"/>
              <a:t>n</a:t>
            </a:r>
            <a:r>
              <a:rPr lang="en-US" i="1" dirty="0" smtClean="0"/>
              <a:t>} </a:t>
            </a:r>
            <a:r>
              <a:rPr lang="en-US" dirty="0" smtClean="0"/>
              <a:t>–</a:t>
            </a:r>
            <a:r>
              <a:rPr lang="ru-RU" dirty="0" smtClean="0"/>
              <a:t> множество потоков (потоки, пред- и постусловия),     </a:t>
            </a:r>
            <a:r>
              <a:rPr lang="en-US" i="1" dirty="0" smtClean="0"/>
              <a:t>n</a:t>
            </a:r>
            <a:r>
              <a:rPr lang="ru-RU" i="1" dirty="0" smtClean="0"/>
              <a:t> </a:t>
            </a:r>
            <a:r>
              <a:rPr lang="en-US" dirty="0" smtClean="0">
                <a:ea typeface="Cambria Math"/>
                <a:cs typeface="Times New Roman"/>
              </a:rPr>
              <a:t>≥</a:t>
            </a:r>
            <a:r>
              <a:rPr lang="ru-RU" i="1" dirty="0" smtClean="0">
                <a:ea typeface="Cambria Math"/>
                <a:cs typeface="Times New Roman"/>
              </a:rPr>
              <a:t> </a:t>
            </a:r>
            <a:r>
              <a:rPr lang="en-US" i="1" dirty="0" smtClean="0"/>
              <a:t>0</a:t>
            </a:r>
            <a:r>
              <a:rPr lang="ru-RU" dirty="0"/>
              <a:t>;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i="1" dirty="0" smtClean="0"/>
              <a:t>A={a</a:t>
            </a:r>
            <a:r>
              <a:rPr lang="en-US" i="1" baseline="-25000" dirty="0" smtClean="0"/>
              <a:t>1</a:t>
            </a:r>
            <a:r>
              <a:rPr lang="en-US" i="1" dirty="0" smtClean="0"/>
              <a:t>,a</a:t>
            </a:r>
            <a:r>
              <a:rPr lang="en-US" i="1" baseline="-25000" dirty="0" smtClean="0"/>
              <a:t>2</a:t>
            </a:r>
            <a:r>
              <a:rPr lang="en-US" i="1" dirty="0" smtClean="0"/>
              <a:t>,…,a</a:t>
            </a:r>
            <a:r>
              <a:rPr lang="en-US" i="1" baseline="-25000" dirty="0" smtClean="0"/>
              <a:t>m</a:t>
            </a:r>
            <a:r>
              <a:rPr lang="en-US" i="1" dirty="0" smtClean="0"/>
              <a:t>} </a:t>
            </a:r>
            <a:r>
              <a:rPr lang="en-US" dirty="0" smtClean="0"/>
              <a:t>– </a:t>
            </a:r>
            <a:r>
              <a:rPr lang="ru-RU" dirty="0" smtClean="0"/>
              <a:t>множество действий (действия, узлы решения, логические операторы, узлы управления),  </a:t>
            </a:r>
            <a:r>
              <a:rPr lang="en-US" i="1" dirty="0" smtClean="0"/>
              <a:t>m</a:t>
            </a:r>
            <a:r>
              <a:rPr lang="en-US" i="1" dirty="0" smtClean="0">
                <a:ea typeface="Cambria Math"/>
                <a:cs typeface="Times New Roman"/>
              </a:rPr>
              <a:t> </a:t>
            </a:r>
            <a:r>
              <a:rPr lang="en-US" dirty="0" smtClean="0">
                <a:ea typeface="Cambria Math"/>
                <a:cs typeface="Times New Roman"/>
              </a:rPr>
              <a:t>≥</a:t>
            </a:r>
            <a:r>
              <a:rPr lang="ru-RU" i="1" dirty="0" smtClean="0">
                <a:ea typeface="Cambria Math"/>
                <a:cs typeface="Times New Roman"/>
              </a:rPr>
              <a:t> </a:t>
            </a:r>
            <a:r>
              <a:rPr lang="ru-RU" i="1" dirty="0" smtClean="0"/>
              <a:t>0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где        </a:t>
            </a:r>
            <a:r>
              <a:rPr lang="en-US" i="1" dirty="0" smtClean="0"/>
              <a:t>F</a:t>
            </a:r>
            <a:r>
              <a:rPr lang="ru-RU" i="1" dirty="0" smtClean="0"/>
              <a:t> </a:t>
            </a:r>
            <a:r>
              <a:rPr lang="en-US" dirty="0" smtClean="0">
                <a:ea typeface="Cambria Math"/>
                <a:cs typeface="Times New Roman"/>
              </a:rPr>
              <a:t>∩</a:t>
            </a:r>
            <a:r>
              <a:rPr lang="ru-RU" i="1" dirty="0" smtClean="0">
                <a:ea typeface="Cambria Math"/>
                <a:cs typeface="Times New Roman"/>
              </a:rPr>
              <a:t> </a:t>
            </a:r>
            <a:r>
              <a:rPr lang="en-US" i="1" dirty="0" smtClean="0"/>
              <a:t>A=</a:t>
            </a:r>
            <a:r>
              <a:rPr lang="en-US" dirty="0" smtClean="0">
                <a:ea typeface="MS Gothic"/>
                <a:cs typeface="Times New Roman"/>
              </a:rPr>
              <a:t>∅</a:t>
            </a:r>
            <a:r>
              <a:rPr lang="ru-RU" dirty="0" smtClean="0">
                <a:ea typeface="MS Gothic"/>
                <a:cs typeface="Times New Roman"/>
              </a:rPr>
              <a:t>;   </a:t>
            </a:r>
            <a:r>
              <a:rPr lang="en-US" i="1" dirty="0" smtClean="0">
                <a:ea typeface="MS Gothic"/>
                <a:cs typeface="Times New Roman"/>
              </a:rPr>
              <a:t>I</a:t>
            </a:r>
            <a:r>
              <a:rPr lang="en-US" dirty="0" smtClean="0">
                <a:ea typeface="MS Gothic"/>
                <a:cs typeface="Times New Roman"/>
              </a:rPr>
              <a:t> – </a:t>
            </a:r>
            <a:r>
              <a:rPr lang="ru-RU" dirty="0" smtClean="0">
                <a:ea typeface="MS Gothic"/>
                <a:cs typeface="Times New Roman"/>
              </a:rPr>
              <a:t>входное множество,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ru-RU" i="1" dirty="0" smtClean="0"/>
              <a:t>  </a:t>
            </a:r>
            <a:r>
              <a:rPr lang="en-US" dirty="0" smtClean="0">
                <a:ea typeface="MS Gothic"/>
                <a:cs typeface="Times New Roman"/>
              </a:rPr>
              <a:t>∈</a:t>
            </a:r>
            <a:r>
              <a:rPr lang="ru-RU" dirty="0" smtClean="0">
                <a:ea typeface="MS Gothic"/>
                <a:cs typeface="Times New Roman"/>
              </a:rPr>
              <a:t> </a:t>
            </a:r>
            <a:r>
              <a:rPr lang="en-US" i="1" dirty="0" smtClean="0">
                <a:ea typeface="MS Gothic"/>
                <a:cs typeface="Times New Roman"/>
              </a:rPr>
              <a:t>I(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>
                <a:ea typeface="MS Gothic"/>
                <a:cs typeface="Times New Roman"/>
              </a:rPr>
              <a:t>)</a:t>
            </a:r>
            <a:r>
              <a:rPr lang="ru-RU" dirty="0" smtClean="0"/>
              <a:t> – входящие потоки действия бизнес-процесса;</a:t>
            </a:r>
            <a:r>
              <a:rPr lang="ru-RU" dirty="0" smtClean="0">
                <a:ea typeface="MS Gothic"/>
                <a:cs typeface="Times New Roman"/>
              </a:rPr>
              <a:t> </a:t>
            </a:r>
            <a:r>
              <a:rPr lang="en-US" i="1" dirty="0" smtClean="0">
                <a:ea typeface="MS Gothic"/>
                <a:cs typeface="Times New Roman"/>
              </a:rPr>
              <a:t>O</a:t>
            </a:r>
            <a:r>
              <a:rPr lang="en-US" dirty="0" smtClean="0">
                <a:ea typeface="MS Gothic"/>
                <a:cs typeface="Times New Roman"/>
              </a:rPr>
              <a:t> -  </a:t>
            </a:r>
            <a:r>
              <a:rPr lang="ru-RU" dirty="0" smtClean="0">
                <a:ea typeface="MS Gothic"/>
                <a:cs typeface="Times New Roman"/>
              </a:rPr>
              <a:t>выходное множество,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ru-RU" i="1" dirty="0" smtClean="0"/>
              <a:t>  </a:t>
            </a:r>
            <a:r>
              <a:rPr lang="en-US" dirty="0" smtClean="0">
                <a:ea typeface="MS Gothic"/>
                <a:cs typeface="Times New Roman"/>
              </a:rPr>
              <a:t>∈</a:t>
            </a:r>
            <a:r>
              <a:rPr lang="ru-RU" dirty="0" smtClean="0">
                <a:ea typeface="MS Gothic"/>
                <a:cs typeface="Times New Roman"/>
              </a:rPr>
              <a:t> </a:t>
            </a:r>
            <a:r>
              <a:rPr lang="en-US" i="1" dirty="0" smtClean="0">
                <a:ea typeface="MS Gothic"/>
                <a:cs typeface="Times New Roman"/>
              </a:rPr>
              <a:t>O(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>
                <a:ea typeface="MS Gothic"/>
                <a:cs typeface="Times New Roman"/>
              </a:rPr>
              <a:t>)</a:t>
            </a:r>
            <a:r>
              <a:rPr lang="en-US" dirty="0" smtClean="0"/>
              <a:t> </a:t>
            </a:r>
            <a:r>
              <a:rPr lang="ru-RU" dirty="0" smtClean="0"/>
              <a:t>– выходящие потоки действия бизнес-процесса</a:t>
            </a:r>
            <a:r>
              <a:rPr lang="ru-RU" dirty="0" smtClean="0">
                <a:ea typeface="MS Gothic"/>
                <a:cs typeface="Times New Roman"/>
              </a:rPr>
              <a:t>. </a:t>
            </a:r>
          </a:p>
          <a:p>
            <a:pPr marL="0" lvl="1" indent="0" algn="ctr">
              <a:buNone/>
            </a:pPr>
            <a:r>
              <a:rPr lang="en-US" i="1" dirty="0" smtClean="0"/>
              <a:t>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,</a:t>
            </a:r>
            <a:r>
              <a:rPr lang="ru-RU" sz="2000" i="1" dirty="0" smtClean="0"/>
              <a:t> </a:t>
            </a:r>
            <a:r>
              <a:rPr lang="en-US" sz="2000" i="1" dirty="0" smtClean="0"/>
              <a:t>I(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j</a:t>
            </a:r>
            <a:r>
              <a:rPr lang="en-US" sz="2000" i="1" dirty="0" smtClean="0"/>
              <a:t>))</a:t>
            </a:r>
            <a:r>
              <a:rPr lang="ru-RU" sz="2000" i="1" dirty="0" smtClean="0"/>
              <a:t> </a:t>
            </a:r>
            <a:r>
              <a:rPr lang="ru-RU" sz="2000" dirty="0" smtClean="0">
                <a:latin typeface="Cambria Math"/>
                <a:ea typeface="Cambria Math"/>
              </a:rPr>
              <a:t>≤</a:t>
            </a:r>
            <a:r>
              <a:rPr lang="ru-RU" sz="2000" i="1" dirty="0" smtClean="0"/>
              <a:t> 1 </a:t>
            </a:r>
            <a:r>
              <a:rPr lang="ru-RU" sz="2000" dirty="0" smtClean="0"/>
              <a:t>и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,</a:t>
            </a:r>
            <a:r>
              <a:rPr lang="ru-RU" sz="2000" i="1" dirty="0" smtClean="0"/>
              <a:t> </a:t>
            </a:r>
            <a:r>
              <a:rPr lang="en-US" sz="2000" i="1" dirty="0" smtClean="0"/>
              <a:t>O(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j</a:t>
            </a:r>
            <a:r>
              <a:rPr lang="en-US" sz="2000" i="1" dirty="0" smtClean="0"/>
              <a:t>))</a:t>
            </a:r>
            <a:r>
              <a:rPr lang="ru-RU" sz="2000" i="1" dirty="0" smtClean="0"/>
              <a:t> </a:t>
            </a:r>
            <a:r>
              <a:rPr lang="ru-RU" sz="2000" dirty="0" smtClean="0">
                <a:latin typeface="Cambria Math"/>
                <a:ea typeface="Cambria Math"/>
              </a:rPr>
              <a:t>≤</a:t>
            </a:r>
            <a:r>
              <a:rPr lang="en-US" sz="2000" dirty="0" smtClean="0"/>
              <a:t> </a:t>
            </a:r>
            <a:r>
              <a:rPr lang="en-US" sz="2000" i="1" dirty="0" smtClean="0"/>
              <a:t>1 </a:t>
            </a:r>
            <a:r>
              <a:rPr lang="ru-RU" sz="2000" dirty="0" smtClean="0"/>
              <a:t>для всех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i</a:t>
            </a:r>
            <a:r>
              <a:rPr lang="ru-RU" sz="2000" i="1" dirty="0" smtClean="0"/>
              <a:t> </a:t>
            </a:r>
            <a:r>
              <a:rPr lang="en-US" sz="2000" dirty="0" smtClean="0">
                <a:ea typeface="MS Gothic"/>
                <a:cs typeface="Times New Roman"/>
              </a:rPr>
              <a:t>∈</a:t>
            </a:r>
            <a:r>
              <a:rPr lang="ru-RU" sz="2000" i="1" dirty="0" smtClean="0">
                <a:ea typeface="MS Gothic"/>
                <a:cs typeface="Times New Roman"/>
              </a:rPr>
              <a:t> </a:t>
            </a:r>
            <a:r>
              <a:rPr lang="en-US" sz="2000" i="1" dirty="0" smtClean="0">
                <a:ea typeface="MS Gothic"/>
                <a:cs typeface="Times New Roman"/>
              </a:rPr>
              <a:t>F </a:t>
            </a:r>
            <a:r>
              <a:rPr lang="ru-RU" sz="2000" dirty="0" smtClean="0">
                <a:ea typeface="MS Gothic"/>
                <a:cs typeface="Times New Roman"/>
              </a:rPr>
              <a:t>и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 </a:t>
            </a:r>
            <a:r>
              <a:rPr lang="en-US" sz="2000" dirty="0" smtClean="0">
                <a:ea typeface="MS Gothic"/>
                <a:cs typeface="Times New Roman"/>
              </a:rPr>
              <a:t>∈</a:t>
            </a:r>
            <a:r>
              <a:rPr lang="ru-RU" sz="2000" i="1" dirty="0" smtClean="0">
                <a:ea typeface="MS Gothic"/>
                <a:cs typeface="Times New Roman"/>
              </a:rPr>
              <a:t> </a:t>
            </a:r>
            <a:r>
              <a:rPr lang="en-US" sz="2000" i="1" dirty="0" smtClean="0">
                <a:ea typeface="MS Gothic"/>
                <a:cs typeface="Times New Roman"/>
              </a:rPr>
              <a:t>A</a:t>
            </a:r>
            <a:r>
              <a:rPr lang="ru-RU" sz="2000" i="1" dirty="0" smtClean="0">
                <a:ea typeface="MS Gothic"/>
                <a:cs typeface="Times New Roman"/>
              </a:rPr>
              <a:t>.     (3)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0" y="6215082"/>
            <a:ext cx="9144000" cy="33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i="1" kern="0" dirty="0" smtClean="0">
                <a:latin typeface="Arial" pitchFamily="34" charset="0"/>
                <a:ea typeface="+mj-ea"/>
                <a:cs typeface="Arial" pitchFamily="34" charset="0"/>
              </a:rPr>
              <a:t>Рис. 1. </a:t>
            </a:r>
            <a:r>
              <a:rPr lang="ru-RU" sz="1600" kern="0" dirty="0" smtClean="0">
                <a:latin typeface="Arial" pitchFamily="34" charset="0"/>
                <a:ea typeface="+mj-ea"/>
                <a:cs typeface="Arial" pitchFamily="34" charset="0"/>
              </a:rPr>
              <a:t>Графическое представление бизнес-процесса в виде сети Петри </a:t>
            </a:r>
          </a:p>
        </p:txBody>
      </p:sp>
      <p:pic>
        <p:nvPicPr>
          <p:cNvPr id="7" name="Содержимое 3" descr="Описание БП и СП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9143" y="4605558"/>
            <a:ext cx="3825714" cy="16095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Динамическая сеть бизнес-процесса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Определение 4. Маркированной сетью бизнес-процесса </a:t>
            </a:r>
            <a:r>
              <a:rPr lang="en-US" i="1" dirty="0" smtClean="0"/>
              <a:t>BP</a:t>
            </a:r>
            <a:r>
              <a:rPr lang="en-US" dirty="0" smtClean="0"/>
              <a:t> </a:t>
            </a:r>
            <a:r>
              <a:rPr lang="ru-RU" dirty="0" smtClean="0"/>
              <a:t>является пятерка </a:t>
            </a:r>
            <a:r>
              <a:rPr lang="en-US" i="1" dirty="0" smtClean="0"/>
              <a:t>BP=</a:t>
            </a:r>
            <a:r>
              <a:rPr lang="ru-RU" i="1" dirty="0" smtClean="0"/>
              <a:t>(</a:t>
            </a:r>
            <a:r>
              <a:rPr lang="en-US" i="1" dirty="0" smtClean="0"/>
              <a:t>F,</a:t>
            </a:r>
            <a:r>
              <a:rPr lang="ru-RU" i="1" dirty="0" smtClean="0"/>
              <a:t> </a:t>
            </a:r>
            <a:r>
              <a:rPr lang="en-US" i="1" dirty="0" smtClean="0"/>
              <a:t>A,</a:t>
            </a:r>
            <a:r>
              <a:rPr lang="ru-RU" i="1" dirty="0" smtClean="0"/>
              <a:t> </a:t>
            </a:r>
            <a:r>
              <a:rPr lang="en-US" i="1" dirty="0" smtClean="0"/>
              <a:t>I,</a:t>
            </a:r>
            <a:r>
              <a:rPr lang="ru-RU" i="1" dirty="0" smtClean="0"/>
              <a:t> </a:t>
            </a:r>
            <a:r>
              <a:rPr lang="en-US" i="1" dirty="0" smtClean="0"/>
              <a:t>O</a:t>
            </a:r>
            <a:r>
              <a:rPr lang="ru-RU" i="1" dirty="0" smtClean="0"/>
              <a:t>, </a:t>
            </a:r>
            <a:r>
              <a:rPr lang="en-US" i="1" dirty="0" smtClean="0"/>
              <a:t>M),</a:t>
            </a:r>
          </a:p>
          <a:p>
            <a:pPr marL="0" indent="0">
              <a:buNone/>
            </a:pPr>
            <a:r>
              <a:rPr lang="ru-RU" dirty="0" smtClean="0"/>
              <a:t>где:</a:t>
            </a:r>
          </a:p>
          <a:p>
            <a:pPr marL="360000" indent="0">
              <a:buNone/>
            </a:pPr>
            <a:r>
              <a:rPr lang="en-US" i="1" dirty="0" smtClean="0"/>
              <a:t>M</a:t>
            </a:r>
            <a:r>
              <a:rPr lang="en-US" dirty="0" smtClean="0"/>
              <a:t> – </a:t>
            </a:r>
            <a:r>
              <a:rPr lang="ru-RU" dirty="0" smtClean="0"/>
              <a:t>маркировка, есть функция </a:t>
            </a:r>
            <a:r>
              <a:rPr lang="en-US" i="1" dirty="0"/>
              <a:t>M</a:t>
            </a:r>
            <a:r>
              <a:rPr lang="en-US" i="1" dirty="0" smtClean="0"/>
              <a:t>:</a:t>
            </a:r>
            <a:r>
              <a:rPr lang="ru-RU" i="1" dirty="0" smtClean="0"/>
              <a:t> </a:t>
            </a:r>
            <a:r>
              <a:rPr lang="en-US" i="1" dirty="0" smtClean="0"/>
              <a:t>F </a:t>
            </a:r>
            <a:r>
              <a:rPr lang="en-US" dirty="0"/>
              <a:t>→</a:t>
            </a:r>
            <a:r>
              <a:rPr lang="en-US" i="1" dirty="0"/>
              <a:t> </a:t>
            </a:r>
            <a:r>
              <a:rPr lang="en-US" i="1" dirty="0" smtClean="0"/>
              <a:t>N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dirty="0"/>
              <a:t>Маркировка </a:t>
            </a:r>
            <a:r>
              <a:rPr lang="en-US" i="1" dirty="0"/>
              <a:t>M </a:t>
            </a:r>
            <a:r>
              <a:rPr lang="ru-RU" dirty="0"/>
              <a:t>может быть определена как </a:t>
            </a:r>
            <a:r>
              <a:rPr lang="en-US" i="1" dirty="0"/>
              <a:t>n</a:t>
            </a:r>
            <a:r>
              <a:rPr lang="en-US" dirty="0"/>
              <a:t>-</a:t>
            </a:r>
            <a:r>
              <a:rPr lang="ru-RU" dirty="0"/>
              <a:t>вектор </a:t>
            </a:r>
            <a:r>
              <a:rPr lang="en-US" i="1" dirty="0"/>
              <a:t>M=(m</a:t>
            </a:r>
            <a:r>
              <a:rPr lang="en-US" i="1" baseline="-25000" dirty="0"/>
              <a:t>1</a:t>
            </a:r>
            <a:r>
              <a:rPr lang="en-US" i="1" dirty="0"/>
              <a:t>,m</a:t>
            </a:r>
            <a:r>
              <a:rPr lang="en-US" i="1" baseline="-25000" dirty="0"/>
              <a:t>2</a:t>
            </a:r>
            <a:r>
              <a:rPr lang="en-US" i="1" dirty="0"/>
              <a:t>,…,</a:t>
            </a:r>
            <a:r>
              <a:rPr lang="en-US" i="1" dirty="0" err="1"/>
              <a:t>m</a:t>
            </a:r>
            <a:r>
              <a:rPr lang="en-US" i="1" baseline="-25000" dirty="0" err="1"/>
              <a:t>n</a:t>
            </a:r>
            <a:r>
              <a:rPr lang="en-US" i="1" dirty="0"/>
              <a:t>)</a:t>
            </a:r>
            <a:r>
              <a:rPr lang="en-US" dirty="0"/>
              <a:t>, </a:t>
            </a:r>
            <a:r>
              <a:rPr lang="ru-RU" dirty="0"/>
              <a:t>где </a:t>
            </a:r>
            <a:r>
              <a:rPr lang="en-US" i="1" dirty="0"/>
              <a:t>n=|F|</a:t>
            </a:r>
            <a:r>
              <a:rPr lang="ru-RU" i="1" dirty="0"/>
              <a:t> </a:t>
            </a:r>
            <a:r>
              <a:rPr lang="ru-RU" dirty="0"/>
              <a:t>и </a:t>
            </a:r>
            <a:r>
              <a:rPr lang="ru-RU" dirty="0" smtClean="0"/>
              <a:t>каждое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/>
              <a:t>∈</a:t>
            </a:r>
            <a:r>
              <a:rPr lang="en-US" i="1" dirty="0"/>
              <a:t> </a:t>
            </a:r>
            <a:r>
              <a:rPr lang="en-US" i="1" dirty="0" smtClean="0"/>
              <a:t>N</a:t>
            </a:r>
            <a:r>
              <a:rPr lang="en-US" i="1" dirty="0"/>
              <a:t>, </a:t>
            </a:r>
            <a:r>
              <a:rPr lang="en-US" i="1" dirty="0" err="1"/>
              <a:t>i</a:t>
            </a:r>
            <a:r>
              <a:rPr lang="en-US" i="1" dirty="0"/>
              <a:t>=1…n</a:t>
            </a:r>
            <a:r>
              <a:rPr lang="en-US" dirty="0"/>
              <a:t>. </a:t>
            </a:r>
            <a:r>
              <a:rPr lang="ru-RU" dirty="0"/>
              <a:t>Вектор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ru-RU" dirty="0"/>
              <a:t>определяет для каждого потока </a:t>
            </a:r>
            <a:r>
              <a:rPr lang="en-US" i="1" dirty="0" err="1"/>
              <a:t>f</a:t>
            </a:r>
            <a:r>
              <a:rPr lang="en-US" i="1" baseline="-25000" dirty="0" err="1"/>
              <a:t>i</a:t>
            </a:r>
            <a:r>
              <a:rPr lang="ru-RU" dirty="0"/>
              <a:t> бизнес-процесса количество маркеров этого </a:t>
            </a:r>
            <a:r>
              <a:rPr lang="ru-RU" dirty="0" smtClean="0"/>
              <a:t>потока: </a:t>
            </a:r>
            <a:r>
              <a:rPr lang="en-US" i="1" dirty="0" smtClean="0"/>
              <a:t>M(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/>
              <a:t>)=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 algn="ctr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 smtClean="0"/>
              <a:t> 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773183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Рис. 2.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Графическое представление маркера потока </a:t>
            </a:r>
          </a:p>
          <a:p>
            <a:pPr marL="0" indent="0"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сети бизнес-процесса (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M=(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0,1,0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8" name="Содержимое 3" descr="Описание БП и СП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8667" y="3786190"/>
            <a:ext cx="6326667" cy="18695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Правила выполнения сети бизнес-процесса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dirty="0" smtClean="0"/>
              <a:t>Утверждение 4.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 smtClean="0"/>
              <a:t>Действие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 </a:t>
            </a:r>
            <a:r>
              <a:rPr lang="en-US" dirty="0">
                <a:ea typeface="MS Gothic"/>
                <a:cs typeface="Times New Roman"/>
              </a:rPr>
              <a:t>∈</a:t>
            </a:r>
            <a:r>
              <a:rPr lang="ru-RU" i="1" dirty="0">
                <a:ea typeface="MS Gothic"/>
                <a:cs typeface="Times New Roman"/>
              </a:rPr>
              <a:t> </a:t>
            </a:r>
            <a:r>
              <a:rPr lang="en-US" i="1" dirty="0">
                <a:ea typeface="MS Gothic"/>
                <a:cs typeface="Times New Roman"/>
              </a:rPr>
              <a:t>A </a:t>
            </a:r>
            <a:r>
              <a:rPr lang="ru-RU" dirty="0">
                <a:ea typeface="MS Gothic"/>
                <a:cs typeface="Times New Roman"/>
              </a:rPr>
              <a:t>в </a:t>
            </a:r>
            <a:r>
              <a:rPr lang="ru-RU" dirty="0" smtClean="0">
                <a:ea typeface="MS Gothic"/>
                <a:cs typeface="Times New Roman"/>
              </a:rPr>
              <a:t>сети </a:t>
            </a:r>
            <a:r>
              <a:rPr lang="en-US" i="1" dirty="0"/>
              <a:t>BP=(F</a:t>
            </a:r>
            <a:r>
              <a:rPr lang="en-US" i="1" dirty="0" smtClean="0"/>
              <a:t>,</a:t>
            </a:r>
            <a:r>
              <a:rPr lang="ru-RU" i="1" dirty="0" smtClean="0"/>
              <a:t> </a:t>
            </a:r>
            <a:r>
              <a:rPr lang="en-US" i="1" dirty="0" smtClean="0"/>
              <a:t>A,</a:t>
            </a:r>
            <a:r>
              <a:rPr lang="ru-RU" i="1" dirty="0" smtClean="0"/>
              <a:t> </a:t>
            </a:r>
            <a:r>
              <a:rPr lang="en-US" i="1" dirty="0" smtClean="0"/>
              <a:t>I,</a:t>
            </a:r>
            <a:r>
              <a:rPr lang="ru-RU" i="1" dirty="0" smtClean="0"/>
              <a:t> </a:t>
            </a:r>
            <a:r>
              <a:rPr lang="en-US" i="1" dirty="0" smtClean="0"/>
              <a:t>O,</a:t>
            </a:r>
            <a:r>
              <a:rPr lang="ru-RU" i="1" dirty="0" smtClean="0"/>
              <a:t> </a:t>
            </a:r>
            <a:r>
              <a:rPr lang="en-US" i="1" dirty="0" smtClean="0"/>
              <a:t>M</a:t>
            </a:r>
            <a:r>
              <a:rPr lang="en-US" i="1" dirty="0"/>
              <a:t>) </a:t>
            </a:r>
            <a:r>
              <a:rPr lang="ru-RU" dirty="0" smtClean="0"/>
              <a:t>разрешено </a:t>
            </a:r>
            <a:r>
              <a:rPr lang="ru-RU" dirty="0"/>
              <a:t>для выполнения, если для всех </a:t>
            </a:r>
            <a:r>
              <a:rPr lang="en-US" i="1" dirty="0" err="1"/>
              <a:t>f</a:t>
            </a:r>
            <a:r>
              <a:rPr lang="en-US" i="1" baseline="-25000" dirty="0" err="1"/>
              <a:t>i</a:t>
            </a:r>
            <a:r>
              <a:rPr lang="ru-RU" i="1" dirty="0"/>
              <a:t> </a:t>
            </a:r>
            <a:r>
              <a:rPr lang="en-US" dirty="0">
                <a:ea typeface="MS Gothic"/>
                <a:cs typeface="Times New Roman"/>
              </a:rPr>
              <a:t>∈</a:t>
            </a:r>
            <a:r>
              <a:rPr lang="ru-RU" i="1" dirty="0">
                <a:ea typeface="MS Gothic"/>
                <a:cs typeface="Times New Roman"/>
              </a:rPr>
              <a:t> </a:t>
            </a:r>
            <a:r>
              <a:rPr lang="en-US" i="1" dirty="0">
                <a:ea typeface="MS Gothic"/>
                <a:cs typeface="Times New Roman"/>
              </a:rPr>
              <a:t>F </a:t>
            </a:r>
            <a:r>
              <a:rPr lang="ru-RU" dirty="0" smtClean="0">
                <a:ea typeface="MS Gothic"/>
                <a:cs typeface="Times New Roman"/>
              </a:rPr>
              <a:t>выполняется: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i="1" dirty="0" smtClean="0">
                <a:ea typeface="MS Gothic"/>
                <a:cs typeface="Times New Roman"/>
              </a:rPr>
              <a:t>M(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>
                <a:ea typeface="MS Gothic"/>
                <a:cs typeface="Times New Roman"/>
              </a:rPr>
              <a:t>) </a:t>
            </a:r>
            <a:r>
              <a:rPr lang="en-US" dirty="0" smtClean="0">
                <a:ea typeface="Cambria Math"/>
                <a:cs typeface="Times New Roman"/>
              </a:rPr>
              <a:t>≥ </a:t>
            </a:r>
            <a:r>
              <a:rPr lang="en-US" i="1" dirty="0" smtClean="0"/>
              <a:t>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</a:t>
            </a:r>
            <a:r>
              <a:rPr lang="ru-RU" i="1" dirty="0" smtClean="0"/>
              <a:t> </a:t>
            </a:r>
            <a:r>
              <a:rPr lang="en-US" i="1" dirty="0" smtClean="0"/>
              <a:t>I(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))</a:t>
            </a:r>
            <a:r>
              <a:rPr lang="ru-RU" i="1" dirty="0" smtClean="0"/>
              <a:t>.     (4)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/>
              <a:t>В </a:t>
            </a:r>
            <a:r>
              <a:rPr lang="ru-RU" dirty="0"/>
              <a:t>результате выполнения разрешенного действия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ru-RU" dirty="0"/>
              <a:t> образуется новая маркировка </a:t>
            </a:r>
            <a:r>
              <a:rPr lang="en-US" i="1" dirty="0"/>
              <a:t>M’</a:t>
            </a:r>
            <a:r>
              <a:rPr lang="ru-RU" dirty="0"/>
              <a:t>, определяемая следующим </a:t>
            </a:r>
            <a:r>
              <a:rPr lang="ru-RU" dirty="0" smtClean="0"/>
              <a:t>соотношением: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 smtClean="0"/>
              <a:t>M’(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)=</a:t>
            </a:r>
            <a:r>
              <a:rPr lang="en-US" i="1" dirty="0" smtClean="0">
                <a:ea typeface="MS Gothic"/>
                <a:cs typeface="Times New Roman"/>
              </a:rPr>
              <a:t>M(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>
                <a:ea typeface="MS Gothic"/>
                <a:cs typeface="Times New Roman"/>
              </a:rPr>
              <a:t>) – </a:t>
            </a:r>
            <a:r>
              <a:rPr lang="en-US" i="1" dirty="0" smtClean="0"/>
              <a:t>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</a:t>
            </a:r>
            <a:r>
              <a:rPr lang="ru-RU" i="1" dirty="0" smtClean="0"/>
              <a:t> </a:t>
            </a:r>
            <a:r>
              <a:rPr lang="en-US" i="1" dirty="0" smtClean="0"/>
              <a:t>I(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)) +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</a:t>
            </a:r>
            <a:r>
              <a:rPr lang="ru-RU" i="1" dirty="0" smtClean="0"/>
              <a:t> </a:t>
            </a:r>
            <a:r>
              <a:rPr lang="en-US" i="1" dirty="0" smtClean="0"/>
              <a:t>O(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))</a:t>
            </a:r>
            <a:r>
              <a:rPr lang="ru-RU" i="1" dirty="0" smtClean="0"/>
              <a:t>.     (5)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7AF4-4ED0-4206-873B-29CA303D7020}" type="slidenum">
              <a:rPr lang="ru-RU" smtClean="0">
                <a:solidFill>
                  <a:schemeClr val="tx1"/>
                </a:solidFill>
              </a:rPr>
              <a:pPr/>
              <a:t>9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6478</TotalTime>
  <Words>1774</Words>
  <Application>Microsoft Office PowerPoint</Application>
  <PresentationFormat>Экран (4:3)</PresentationFormat>
  <Paragraphs>177</Paragraphs>
  <Slides>32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42" baseType="lpstr">
      <vt:lpstr>Arial</vt:lpstr>
      <vt:lpstr>Batang</vt:lpstr>
      <vt:lpstr>Calibri</vt:lpstr>
      <vt:lpstr>Cambria Math</vt:lpstr>
      <vt:lpstr>MS Gothic</vt:lpstr>
      <vt:lpstr>Times New Roman</vt:lpstr>
      <vt:lpstr>Wingdings</vt:lpstr>
      <vt:lpstr>Тема Office</vt:lpstr>
      <vt:lpstr>Visio</vt:lpstr>
      <vt:lpstr>Visio.Drawing.11</vt:lpstr>
      <vt:lpstr>МЕТОДЫ И АЛГОРИТМЫ ПРОВЕРКИ АДЕКВАТНОСТИ АНАЛИТИЧЕСКИХ МОДЕЛЕЙ ОРГАНИЗАЦИОННОЙ ДЕЯТЕЛЬНОСТИ ПРЕДПРИЯТИЯ</vt:lpstr>
      <vt:lpstr>Цель</vt:lpstr>
      <vt:lpstr>Пример представления бизнес-процесса в нотации Cross Functional Flowchart</vt:lpstr>
      <vt:lpstr>Правила исполнимости модели процесса</vt:lpstr>
      <vt:lpstr>Концептуальная модель бизнес-процесса</vt:lpstr>
      <vt:lpstr>Модель валидации</vt:lpstr>
      <vt:lpstr>Сеть бизнес-процесса</vt:lpstr>
      <vt:lpstr>Динамическая сеть бизнес-процесса</vt:lpstr>
      <vt:lpstr>Правила выполнения сети бизнес-процесса</vt:lpstr>
      <vt:lpstr>Пространство состояний сети бизнес-процесса</vt:lpstr>
      <vt:lpstr>Соотношение элементов расширенной сети бизнес-процесса и элементов простой сети Петри</vt:lpstr>
      <vt:lpstr>Определение свойств сети Петри для анализа</vt:lpstr>
      <vt:lpstr>Задачи анализа сети бизнес-процесса</vt:lpstr>
      <vt:lpstr>Алгоритм построения дерева достижимости сети бизнес-процесса</vt:lpstr>
      <vt:lpstr>Матричное представление сети бизнес-процесса</vt:lpstr>
      <vt:lpstr>Архитектура программного комплекса</vt:lpstr>
      <vt:lpstr>Схема организации контура формирования бизнес-процессов</vt:lpstr>
      <vt:lpstr>Описание предметных областей</vt:lpstr>
      <vt:lpstr>Формирование набора деятельностей</vt:lpstr>
      <vt:lpstr>Схема организации контура изучения бизнес-процессов</vt:lpstr>
      <vt:lpstr>Подготовка заданий для исследования</vt:lpstr>
      <vt:lpstr>Специфицирование бизнес-процессов</vt:lpstr>
      <vt:lpstr>Формирование логического выражения</vt:lpstr>
      <vt:lpstr>Создание последовательности действий</vt:lpstr>
      <vt:lpstr>Построение отчета описания бизнес-процесса</vt:lpstr>
      <vt:lpstr>Схема организации контура анализа</vt:lpstr>
      <vt:lpstr>Получение результатов валидации</vt:lpstr>
      <vt:lpstr>Схема организации контура визуализации</vt:lpstr>
      <vt:lpstr>Представление бизнес-процесса в нотации Cross Functional Flowchart</vt:lpstr>
      <vt:lpstr>Результаты работы</vt:lpstr>
      <vt:lpstr>Результаты работы</vt:lpstr>
      <vt:lpstr>Презентация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АЛГОРИТМЫ ПРОВЕРКИ АДЕКВАТНОСТИ АНАЛИТИЧЕСКИХ МОДЕЛЕЙ ОРГАНИЗАЦИОННОЙ ДЕЯТЕЛЬНОСТИ ПРЕДПРИЯТИЯ</dc:title>
  <dc:subject/>
  <dc:creator>Григорьева И.И.</dc:creator>
  <cp:keywords/>
  <dc:description/>
  <cp:lastModifiedBy>Михаил Григорьев</cp:lastModifiedBy>
  <cp:revision>268</cp:revision>
  <dcterms:created xsi:type="dcterms:W3CDTF">2009-05-09T09:45:13Z</dcterms:created>
  <dcterms:modified xsi:type="dcterms:W3CDTF">2016-01-29T17:21:31Z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TC010689801049</vt:lpwstr>
  </property>
</Properties>
</file>